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39"/>
  </p:notesMasterIdLst>
  <p:sldIdLst>
    <p:sldId id="256" r:id="rId2"/>
    <p:sldId id="258" r:id="rId3"/>
    <p:sldId id="302" r:id="rId4"/>
    <p:sldId id="303" r:id="rId5"/>
    <p:sldId id="260" r:id="rId6"/>
    <p:sldId id="299" r:id="rId7"/>
    <p:sldId id="300" r:id="rId8"/>
    <p:sldId id="298" r:id="rId9"/>
    <p:sldId id="259" r:id="rId10"/>
    <p:sldId id="265" r:id="rId11"/>
    <p:sldId id="304" r:id="rId12"/>
    <p:sldId id="305" r:id="rId13"/>
    <p:sldId id="306" r:id="rId14"/>
    <p:sldId id="307" r:id="rId15"/>
    <p:sldId id="262" r:id="rId16"/>
    <p:sldId id="264" r:id="rId17"/>
    <p:sldId id="308" r:id="rId18"/>
    <p:sldId id="309" r:id="rId19"/>
    <p:sldId id="310" r:id="rId20"/>
    <p:sldId id="311" r:id="rId21"/>
    <p:sldId id="312" r:id="rId22"/>
    <p:sldId id="341" r:id="rId23"/>
    <p:sldId id="313" r:id="rId24"/>
    <p:sldId id="314" r:id="rId25"/>
    <p:sldId id="315" r:id="rId26"/>
    <p:sldId id="339" r:id="rId27"/>
    <p:sldId id="316" r:id="rId28"/>
    <p:sldId id="340" r:id="rId29"/>
    <p:sldId id="317" r:id="rId30"/>
    <p:sldId id="318" r:id="rId31"/>
    <p:sldId id="319" r:id="rId32"/>
    <p:sldId id="320" r:id="rId33"/>
    <p:sldId id="321" r:id="rId34"/>
    <p:sldId id="322" r:id="rId35"/>
    <p:sldId id="324" r:id="rId36"/>
    <p:sldId id="323" r:id="rId37"/>
    <p:sldId id="338" r:id="rId38"/>
  </p:sldIdLst>
  <p:sldSz cx="9144000" cy="5143500" type="screen16x9"/>
  <p:notesSz cx="6858000" cy="9144000"/>
  <p:embeddedFontLst>
    <p:embeddedFont>
      <p:font typeface="Catamaran Light" panose="020B0604020202020204" charset="0"/>
      <p:regular r:id="rId40"/>
      <p:bold r:id="rId41"/>
    </p:embeddedFont>
    <p:embeddedFont>
      <p:font typeface="Fira Sans Extra Condensed Medium" panose="020B0604020202020204" charset="0"/>
      <p:regular r:id="rId42"/>
      <p:bold r:id="rId43"/>
      <p:italic r:id="rId44"/>
      <p:boldItalic r:id="rId45"/>
    </p:embeddedFont>
    <p:embeddedFont>
      <p:font typeface="Livvic" pitchFamily="2" charset="0"/>
      <p:regular r:id="rId46"/>
      <p:bold r:id="rId47"/>
      <p:italic r:id="rId48"/>
      <p:boldItalic r:id="rId49"/>
    </p:embeddedFont>
    <p:embeddedFont>
      <p:font typeface="Poppins" panose="00000500000000000000" pitchFamily="2" charset="0"/>
      <p:regular r:id="rId50"/>
      <p:bold r:id="rId51"/>
      <p:italic r:id="rId52"/>
      <p:boldItalic r:id="rId53"/>
    </p:embeddedFont>
    <p:embeddedFont>
      <p:font typeface="Poppins Light" panose="00000400000000000000" pitchFamily="2" charset="0"/>
      <p:regular r:id="rId54"/>
      <p:italic r:id="rId55"/>
    </p:embeddedFont>
    <p:embeddedFont>
      <p:font typeface="Poppins Medium" panose="00000600000000000000" pitchFamily="2" charset="0"/>
      <p:regular r:id="rId56"/>
      <p:italic r:id="rId57"/>
    </p:embeddedFont>
    <p:embeddedFont>
      <p:font typeface="Roboto" panose="02000000000000000000" pitchFamily="2"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C0F79CA-D57E-4966-9A4D-0B0AEF63FB4C}">
  <a:tblStyle styleId="{AC0F79CA-D57E-4966-9A4D-0B0AEF63FB4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6" autoAdjust="0"/>
    <p:restoredTop sz="94564" autoAdjust="0"/>
  </p:normalViewPr>
  <p:slideViewPr>
    <p:cSldViewPr snapToGrid="0">
      <p:cViewPr varScale="1">
        <p:scale>
          <a:sx n="107" d="100"/>
          <a:sy n="107" d="100"/>
        </p:scale>
        <p:origin x="78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5" Type="http://schemas.openxmlformats.org/officeDocument/2006/relationships/slide" Target="slides/slide4.xml"/><Relationship Id="rId61" Type="http://schemas.openxmlformats.org/officeDocument/2006/relationships/font" Target="fonts/font2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Good morning Ladies and Gentlemen. Welcome to the journey of data analysis on heart disease prediction with machine learning algorithms. My name is Khaing Khant Kyaw and I will start my presentation starting from now.</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3e13d9a7e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3e13d9a7e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Next I will carry on explaining system architecture which include flow chart,</a:t>
            </a:r>
          </a:p>
          <a:p>
            <a:pPr marL="0" lvl="0" indent="0" algn="l" rtl="0">
              <a:spcBef>
                <a:spcPts val="0"/>
              </a:spcBef>
              <a:spcAft>
                <a:spcPts val="0"/>
              </a:spcAft>
              <a:buNone/>
            </a:pPr>
            <a:r>
              <a:rPr lang="en-US" dirty="0"/>
              <a:t>First I browse multiple website which I can find source dataset, after careful investigation find out Kaggle has the best suit dataset.</a:t>
            </a:r>
          </a:p>
          <a:p>
            <a:pPr marL="0" lvl="0" indent="0" algn="l" rtl="0">
              <a:spcBef>
                <a:spcPts val="0"/>
              </a:spcBef>
              <a:spcAft>
                <a:spcPts val="0"/>
              </a:spcAft>
              <a:buNone/>
            </a:pPr>
            <a:r>
              <a:rPr lang="en-US" dirty="0"/>
              <a:t>I collect multiple datasets and start data preprocessing and cleansing which I will explaining in later slide.</a:t>
            </a:r>
          </a:p>
          <a:p>
            <a:pPr marL="0" lvl="0" indent="0" algn="l" rtl="0">
              <a:spcBef>
                <a:spcPts val="0"/>
              </a:spcBef>
              <a:spcAft>
                <a:spcPts val="0"/>
              </a:spcAft>
              <a:buNone/>
            </a:pPr>
            <a:r>
              <a:rPr lang="en-US" dirty="0"/>
              <a:t>After making sure the data is cleansed, merging multiple dataset into one main dataset which I will be using throughout project.</a:t>
            </a:r>
          </a:p>
          <a:p>
            <a:pPr marL="0" lvl="0" indent="0" algn="l" rtl="0">
              <a:spcBef>
                <a:spcPts val="0"/>
              </a:spcBef>
              <a:spcAft>
                <a:spcPts val="0"/>
              </a:spcAft>
              <a:buNone/>
            </a:pPr>
            <a:r>
              <a:rPr lang="en-US" dirty="0"/>
              <a:t>After gaining cleansed main dataset, I train multiple machine algorithms on dataset with different train test ration and  after gaining result, I compare results of experiments.</a:t>
            </a:r>
          </a:p>
          <a:p>
            <a:pPr marL="0" lvl="0" indent="0" algn="l" rtl="0">
              <a:spcBef>
                <a:spcPts val="0"/>
              </a:spcBef>
              <a:spcAft>
                <a:spcPts val="0"/>
              </a:spcAft>
              <a:buNone/>
            </a:pPr>
            <a:r>
              <a:rPr lang="en-US" dirty="0"/>
              <a:t>Choose most precise algorithms. Now let me explain other side. In this part, I collect multiple different datasets from Kaggle and data  preprocess and cleans them as I do in main dataset.</a:t>
            </a:r>
          </a:p>
          <a:p>
            <a:pPr marL="0" lvl="0" indent="0" algn="l" rtl="0">
              <a:spcBef>
                <a:spcPts val="0"/>
              </a:spcBef>
              <a:spcAft>
                <a:spcPts val="0"/>
              </a:spcAft>
              <a:buNone/>
            </a:pPr>
            <a:r>
              <a:rPr lang="en-US" dirty="0"/>
              <a:t>I try merging in one dataset as one before but this time it is named unknown dataset or testing dataset. </a:t>
            </a:r>
          </a:p>
          <a:p>
            <a:pPr marL="0" lvl="0" indent="0" algn="l" rtl="0">
              <a:spcBef>
                <a:spcPts val="0"/>
              </a:spcBef>
              <a:spcAft>
                <a:spcPts val="0"/>
              </a:spcAft>
              <a:buNone/>
            </a:pPr>
            <a:r>
              <a:rPr lang="en-US" dirty="0"/>
              <a:t>And from among algorithms, I get model with most precise algorithm and test it on unknown dataset for knowledge of accuracy result of unknown dataset.</a:t>
            </a:r>
          </a:p>
          <a:p>
            <a:pPr marL="0" lvl="0" indent="0" algn="l" rtl="0">
              <a:spcBef>
                <a:spcPts val="0"/>
              </a:spcBef>
              <a:spcAft>
                <a:spcPts val="0"/>
              </a:spcAft>
              <a:buNone/>
            </a:pPr>
            <a:r>
              <a:rPr lang="en-US" dirty="0"/>
              <a:t>With most precise algorithms I implement on web interface using flask which I will be testing at the end of this power point.</a:t>
            </a:r>
          </a:p>
          <a:p>
            <a:pPr marL="0" lvl="0" indent="0" algn="l" rtl="0">
              <a:spcBef>
                <a:spcPts val="0"/>
              </a:spcBef>
              <a:spcAft>
                <a:spcPts val="0"/>
              </a:spcAft>
              <a:buNone/>
            </a:pPr>
            <a:r>
              <a:rPr lang="en-US" dirty="0"/>
              <a:t>That conclude flow chart of the project.</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Two dataset is imported first and name dataset 1 and dataset 2 as we all can see.</a:t>
            </a:r>
          </a:p>
          <a:p>
            <a:pPr marL="158750" indent="0">
              <a:buNone/>
            </a:pPr>
            <a:r>
              <a:rPr lang="en-US" dirty="0"/>
              <a:t>When we display both dataset and compare, as we all can see the columns names are different and row components are also not the same. </a:t>
            </a:r>
          </a:p>
        </p:txBody>
      </p:sp>
    </p:spTree>
    <p:extLst>
      <p:ext uri="{BB962C8B-B14F-4D97-AF65-F5344CB8AC3E}">
        <p14:creationId xmlns:p14="http://schemas.microsoft.com/office/powerpoint/2010/main" val="2088962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To make data values equal, I do mapping between two datasets and rename columns name which are not the same. </a:t>
            </a:r>
          </a:p>
          <a:p>
            <a:pPr marL="158750" indent="0">
              <a:buNone/>
            </a:pPr>
            <a:r>
              <a:rPr lang="en-US" dirty="0"/>
              <a:t>After cleansing, as we all can see the columns name are identical now which is suitable for merging data.</a:t>
            </a:r>
          </a:p>
          <a:p>
            <a:pPr marL="158750" indent="0">
              <a:buNone/>
            </a:pPr>
            <a:r>
              <a:rPr lang="en-US" dirty="0"/>
              <a:t>I double check both data set shape and finally merge them and check again.</a:t>
            </a:r>
          </a:p>
        </p:txBody>
      </p:sp>
    </p:spTree>
    <p:extLst>
      <p:ext uri="{BB962C8B-B14F-4D97-AF65-F5344CB8AC3E}">
        <p14:creationId xmlns:p14="http://schemas.microsoft.com/office/powerpoint/2010/main" val="2369921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For version, I provide figure here detailing exact version I used for my project. </a:t>
            </a:r>
          </a:p>
          <a:p>
            <a:pPr marL="158750" indent="0">
              <a:buNone/>
            </a:pPr>
            <a:r>
              <a:rPr lang="en-US" dirty="0"/>
              <a:t>To prove my </a:t>
            </a:r>
            <a:r>
              <a:rPr lang="en-US" dirty="0" err="1"/>
              <a:t>datas</a:t>
            </a:r>
            <a:r>
              <a:rPr lang="en-US" dirty="0"/>
              <a:t> are not biased, I illustrated with two figures using </a:t>
            </a:r>
            <a:r>
              <a:rPr lang="en-US" dirty="0" err="1"/>
              <a:t>metplolib</a:t>
            </a:r>
            <a:r>
              <a:rPr lang="en-US" dirty="0"/>
              <a:t>. As we can clearly see, the percentage are 53 percent in favor of heart disease and 47 percent in favor of no disease meaning data set is not biased and suitable for training testing data.</a:t>
            </a:r>
          </a:p>
        </p:txBody>
      </p:sp>
    </p:spTree>
    <p:extLst>
      <p:ext uri="{BB962C8B-B14F-4D97-AF65-F5344CB8AC3E}">
        <p14:creationId xmlns:p14="http://schemas.microsoft.com/office/powerpoint/2010/main" val="29426253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As I said earlier, I split comparison 90 train 10 test here and 80 20 here and 70 30 here as shown. </a:t>
            </a:r>
          </a:p>
        </p:txBody>
      </p:sp>
    </p:spTree>
    <p:extLst>
      <p:ext uri="{BB962C8B-B14F-4D97-AF65-F5344CB8AC3E}">
        <p14:creationId xmlns:p14="http://schemas.microsoft.com/office/powerpoint/2010/main" val="3789109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b="0" i="0" dirty="0">
                <a:solidFill>
                  <a:srgbClr val="ECECEC"/>
                </a:solidFill>
                <a:effectLst/>
                <a:highlight>
                  <a:srgbClr val="212121"/>
                </a:highlight>
                <a:latin typeface="Söhne"/>
              </a:rPr>
              <a:t>I will continue to talk about types of machine learning models and machine learning algorithms used in this </a:t>
            </a:r>
            <a:r>
              <a:rPr lang="en-US" sz="1600" b="0" i="0" dirty="0" err="1">
                <a:solidFill>
                  <a:srgbClr val="ECECEC"/>
                </a:solidFill>
                <a:effectLst/>
                <a:highlight>
                  <a:srgbClr val="212121"/>
                </a:highlight>
                <a:latin typeface="Söhne"/>
              </a:rPr>
              <a:t>project.There</a:t>
            </a:r>
            <a:r>
              <a:rPr lang="en-US" sz="1600" b="0" i="0" dirty="0">
                <a:solidFill>
                  <a:srgbClr val="ECECEC"/>
                </a:solidFill>
                <a:effectLst/>
                <a:highlight>
                  <a:srgbClr val="212121"/>
                </a:highlight>
                <a:latin typeface="Söhne"/>
              </a:rPr>
              <a:t> are 4 types of machine learning algorithms. As we all see, supervised learning, unsupervised learning, reinforcement learning and deep learning. For this project, I used 5 machine learning algorithms. Which are logistic regression, random forest classifier, decision tree, </a:t>
            </a:r>
            <a:r>
              <a:rPr lang="en-US" sz="1600" b="0" i="0" dirty="0" err="1">
                <a:solidFill>
                  <a:srgbClr val="ECECEC"/>
                </a:solidFill>
                <a:effectLst/>
                <a:highlight>
                  <a:srgbClr val="212121"/>
                </a:highlight>
                <a:latin typeface="Söhne"/>
              </a:rPr>
              <a:t>knear</a:t>
            </a:r>
            <a:r>
              <a:rPr lang="en-US" sz="1600" b="0" i="0" dirty="0">
                <a:solidFill>
                  <a:srgbClr val="ECECEC"/>
                </a:solidFill>
                <a:effectLst/>
                <a:highlight>
                  <a:srgbClr val="212121"/>
                </a:highlight>
                <a:latin typeface="Söhne"/>
              </a:rPr>
              <a:t> neighbor classifier and neural network which all are under supervise machine learning model.</a:t>
            </a:r>
          </a:p>
          <a:p>
            <a:pPr marL="158750" indent="0" algn="l">
              <a:buNone/>
            </a:pPr>
            <a:r>
              <a:rPr lang="en-US" sz="2800" b="0" i="0" dirty="0">
                <a:solidFill>
                  <a:srgbClr val="ECECEC"/>
                </a:solidFill>
                <a:effectLst/>
                <a:highlight>
                  <a:srgbClr val="212121"/>
                </a:highlight>
                <a:latin typeface="Söhne"/>
              </a:rPr>
              <a:t>we dive into the utilization of advanced diverse datasets and modeling techniques. We emphasize the significance of data quality and diversity in machine learning projects, detailing our process of collecting and curating datasets relevant to heart disease prediction. We highlight the inclusion of various potential predictors and discuss how advanced modeling techniques, such as feature engineering and ensemble methods, were employed to extract meaningful insights from the data and enhance model performance.</a:t>
            </a:r>
          </a:p>
          <a:p>
            <a:pPr marL="158750" indent="0" algn="l">
              <a:buNone/>
            </a:pPr>
            <a:r>
              <a:rPr lang="en-US" sz="2800" b="0" i="0" dirty="0">
                <a:solidFill>
                  <a:srgbClr val="ECECEC"/>
                </a:solidFill>
                <a:effectLst/>
                <a:highlight>
                  <a:srgbClr val="212121"/>
                </a:highlight>
                <a:latin typeface="Söhne"/>
              </a:rPr>
              <a:t>Following this, we transition to the deployment phase, where we focus on making our predictive model accessible and user-friendly. We elucidate the development process of a web application using frameworks like Flask or Django, stressing the importance of creating an intuitive interface. We explain how the best-performing model is seamlessly integrated into the web application, allowing users to input data and receive predictions conveniently. Furthermore, we underscore the significance of deploying the model on localhost, enabling easy access for local users without the need for external hosting services.</a:t>
            </a:r>
          </a:p>
          <a:p>
            <a:pPr marL="0" lvl="0" indent="0" algn="l" rtl="0">
              <a:spcBef>
                <a:spcPts val="0"/>
              </a:spcBef>
              <a:spcAft>
                <a:spcPts val="0"/>
              </a:spcAft>
              <a:buNone/>
            </a:pPr>
            <a:endParaRPr sz="1050" dirty="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5158d5a3ec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5158d5a3ec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US" b="0" i="0" dirty="0">
                <a:solidFill>
                  <a:srgbClr val="ECECEC"/>
                </a:solidFill>
                <a:effectLst/>
                <a:highlight>
                  <a:srgbClr val="212121"/>
                </a:highlight>
                <a:latin typeface="Söhne"/>
              </a:rPr>
              <a:t> I'll walk you through a comparative analysis of various supervised learning algorithms commonly used in heart disease prediction tasks.</a:t>
            </a:r>
          </a:p>
          <a:p>
            <a:pPr marL="158750" indent="0" algn="l">
              <a:buNone/>
            </a:pPr>
            <a:endParaRPr lang="en-US" b="0" i="0" dirty="0">
              <a:solidFill>
                <a:srgbClr val="ECECEC"/>
              </a:solidFill>
              <a:effectLst/>
              <a:highlight>
                <a:srgbClr val="212121"/>
              </a:highlight>
              <a:latin typeface="Söhne"/>
            </a:endParaRPr>
          </a:p>
          <a:p>
            <a:pPr marL="158750" indent="0" algn="l">
              <a:buNone/>
            </a:pPr>
            <a:r>
              <a:rPr lang="en-US" b="0" i="0" dirty="0">
                <a:solidFill>
                  <a:srgbClr val="ECECEC"/>
                </a:solidFill>
                <a:effectLst/>
                <a:highlight>
                  <a:srgbClr val="212121"/>
                </a:highlight>
                <a:latin typeface="Söhne"/>
              </a:rPr>
              <a:t>Firstly, Logistic Regression serves as a foundational model, focusing on classifying data points into discrete categories. While it's a reliable choice, its performance may vary based on the complexity of the dataset and the relationships between features.</a:t>
            </a:r>
          </a:p>
          <a:p>
            <a:pPr marL="158750" indent="0" algn="l">
              <a:buNone/>
            </a:pPr>
            <a:endParaRPr lang="en-US" b="0" i="0" dirty="0">
              <a:solidFill>
                <a:srgbClr val="ECECEC"/>
              </a:solidFill>
              <a:effectLst/>
              <a:highlight>
                <a:srgbClr val="212121"/>
              </a:highlight>
              <a:latin typeface="Söhne"/>
            </a:endParaRPr>
          </a:p>
          <a:p>
            <a:pPr marL="158750" indent="0" algn="l">
              <a:buNone/>
            </a:pPr>
            <a:r>
              <a:rPr lang="en-US" b="0" i="0" dirty="0">
                <a:solidFill>
                  <a:srgbClr val="ECECEC"/>
                </a:solidFill>
                <a:effectLst/>
                <a:highlight>
                  <a:srgbClr val="212121"/>
                </a:highlight>
                <a:latin typeface="Söhne"/>
              </a:rPr>
              <a:t>Next, we'll explore the Random Forest Classifier, which emerges as the most suitable algorithm for our heart disease prediction project. This algorithm aims to improve classification accuracy and robustness through ensemble learning. Thanks to its ensemble approach, it's generally effective, especially with large datasets and high dimensionality, while also providing insights into feature importance, crucial for understanding the underlying factors contributing to heart disease risk.</a:t>
            </a:r>
          </a:p>
          <a:p>
            <a:pPr marL="158750" indent="0" algn="l">
              <a:buNone/>
            </a:pPr>
            <a:endParaRPr lang="en-US" b="0" i="0" dirty="0">
              <a:solidFill>
                <a:srgbClr val="ECECEC"/>
              </a:solidFill>
              <a:effectLst/>
              <a:highlight>
                <a:srgbClr val="212121"/>
              </a:highlight>
              <a:latin typeface="Söhne"/>
            </a:endParaRPr>
          </a:p>
          <a:p>
            <a:pPr marL="158750" indent="0" algn="l">
              <a:buNone/>
            </a:pPr>
            <a:r>
              <a:rPr lang="en-US" b="0" i="0" dirty="0">
                <a:solidFill>
                  <a:srgbClr val="ECECEC"/>
                </a:solidFill>
                <a:effectLst/>
                <a:highlight>
                  <a:srgbClr val="212121"/>
                </a:highlight>
                <a:latin typeface="Söhne"/>
              </a:rPr>
              <a:t>Moving on to Decision Trees, these models provide interpretable decision-making processes by recursively partitioning data based on feature splits. While effective for smaller datasets with clear feature splits, they can struggle with overfitting and lack of generalization on more complex datasets.</a:t>
            </a:r>
          </a:p>
          <a:p>
            <a:pPr marL="158750" indent="0" algn="l">
              <a:buNone/>
            </a:pPr>
            <a:endParaRPr lang="en-US" b="0" i="0" dirty="0">
              <a:solidFill>
                <a:srgbClr val="ECECEC"/>
              </a:solidFill>
              <a:effectLst/>
              <a:highlight>
                <a:srgbClr val="212121"/>
              </a:highlight>
              <a:latin typeface="Söhne"/>
            </a:endParaRPr>
          </a:p>
          <a:p>
            <a:pPr marL="158750" indent="0" algn="l">
              <a:buNone/>
            </a:pPr>
            <a:r>
              <a:rPr lang="en-US" b="0" i="0" dirty="0">
                <a:solidFill>
                  <a:srgbClr val="ECECEC"/>
                </a:solidFill>
                <a:effectLst/>
                <a:highlight>
                  <a:srgbClr val="212121"/>
                </a:highlight>
                <a:latin typeface="Söhne"/>
              </a:rPr>
              <a:t>K-Nearest Neighbors (KNN) follows, utilizing instance-based learning for classification. Its performance heavily relies on the choice of 'k' and the distance metric used, making it suitable for datasets with well-defined clusters but less effective for high-dimensional data.</a:t>
            </a:r>
          </a:p>
          <a:p>
            <a:pPr marL="158750" indent="0" algn="l">
              <a:buNone/>
            </a:pPr>
            <a:endParaRPr lang="en-US" b="0" i="0" dirty="0">
              <a:solidFill>
                <a:srgbClr val="ECECEC"/>
              </a:solidFill>
              <a:effectLst/>
              <a:highlight>
                <a:srgbClr val="212121"/>
              </a:highlight>
              <a:latin typeface="Söhne"/>
            </a:endParaRPr>
          </a:p>
          <a:p>
            <a:pPr marL="158750" indent="0" algn="l">
              <a:buNone/>
            </a:pPr>
            <a:r>
              <a:rPr lang="en-US" b="0" i="0" dirty="0">
                <a:solidFill>
                  <a:srgbClr val="ECECEC"/>
                </a:solidFill>
                <a:effectLst/>
                <a:highlight>
                  <a:srgbClr val="212121"/>
                </a:highlight>
                <a:latin typeface="Söhne"/>
              </a:rPr>
              <a:t>Lastly, we'll discuss Neural Networks, leveraging deep learning for complex pattern recognition. Despite their high flexibility and capability to learn intricate relationships, they demand substantial data and computational resources. Without proper regularization, they may overfit, compromising their performance.</a:t>
            </a:r>
          </a:p>
          <a:p>
            <a:pPr marL="158750" indent="0" algn="l">
              <a:buNone/>
            </a:pPr>
            <a:endParaRPr lang="en-US" b="0" i="0" dirty="0">
              <a:solidFill>
                <a:srgbClr val="ECECEC"/>
              </a:solidFill>
              <a:effectLst/>
              <a:highlight>
                <a:srgbClr val="212121"/>
              </a:highlight>
              <a:latin typeface="Söhne"/>
            </a:endParaRPr>
          </a:p>
          <a:p>
            <a:pPr marL="158750" indent="0" algn="l">
              <a:buNone/>
            </a:pPr>
            <a:r>
              <a:rPr lang="en-US" b="0" i="0" dirty="0">
                <a:solidFill>
                  <a:srgbClr val="ECECEC"/>
                </a:solidFill>
                <a:effectLst/>
                <a:highlight>
                  <a:srgbClr val="212121"/>
                </a:highlight>
                <a:latin typeface="Söhne"/>
              </a:rPr>
              <a:t>Throughout the presentation, we'll delve into the strengths, weaknesses, and typical use cases of each algorithm, ultimately emphasizing the Random Forest Classifier as the optimal choice for our heart disease prediction project.</a:t>
            </a:r>
          </a:p>
          <a:p>
            <a:endParaRPr lang="en-US" dirty="0"/>
          </a:p>
        </p:txBody>
      </p:sp>
    </p:spTree>
    <p:extLst>
      <p:ext uri="{BB962C8B-B14F-4D97-AF65-F5344CB8AC3E}">
        <p14:creationId xmlns:p14="http://schemas.microsoft.com/office/powerpoint/2010/main" val="31680571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First I use grid search cross validation to show best parameter for logistic regression and train model as shown and finally I get training and testing accuracy result.</a:t>
            </a:r>
          </a:p>
        </p:txBody>
      </p:sp>
    </p:spTree>
    <p:extLst>
      <p:ext uri="{BB962C8B-B14F-4D97-AF65-F5344CB8AC3E}">
        <p14:creationId xmlns:p14="http://schemas.microsoft.com/office/powerpoint/2010/main" val="13490896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 use grid search cross validation to show best parameter for random forest classifier and train model as shown and finally I get training and testing accuracy result.</a:t>
            </a:r>
          </a:p>
          <a:p>
            <a:endParaRPr lang="en-US" dirty="0"/>
          </a:p>
        </p:txBody>
      </p:sp>
    </p:spTree>
    <p:extLst>
      <p:ext uri="{BB962C8B-B14F-4D97-AF65-F5344CB8AC3E}">
        <p14:creationId xmlns:p14="http://schemas.microsoft.com/office/powerpoint/2010/main" val="2867917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3C4043"/>
                </a:solidFill>
                <a:highlight>
                  <a:srgbClr val="FFFFFF"/>
                </a:highlight>
              </a:rPr>
              <a:t>First I will start with introduction. I am here to shed light on why heart disease deserves our utmost care and attention, not just in medical realm but also in our daily lives. I will also be discussing contribution my project makes to real world in combating this issue. Next, I will carry on addressing Aims and Goals. In this category, I will discuss which aims and goals are aimed to achieve for this project. The next part is system architecture. This part involved flow chart. And We will carry on experimental result. In this category, I will be explaining detail implementation steps and accuracy score for each machine learning algorithms. For next category, deploying heart disease prediction web app on local host is explained thoroughly with demo photos and last but not the least key finding which new knowledge and experience I gain from this project and future work where project can be improve or develop further by doing further extensions.</a:t>
            </a:r>
            <a:endParaRPr dirty="0">
              <a:solidFill>
                <a:srgbClr val="3C4043"/>
              </a:solidFill>
              <a:highlight>
                <a:srgbClr val="FFFFFF"/>
              </a:high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 also use grid search cross validation to show best parameter for decision tree classifier and train model as shown and finally I get training and testing accuracy result.</a:t>
            </a:r>
          </a:p>
          <a:p>
            <a:endParaRPr lang="en-US" dirty="0"/>
          </a:p>
        </p:txBody>
      </p:sp>
    </p:spTree>
    <p:extLst>
      <p:ext uri="{BB962C8B-B14F-4D97-AF65-F5344CB8AC3E}">
        <p14:creationId xmlns:p14="http://schemas.microsoft.com/office/powerpoint/2010/main" val="12728250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 do the same for </a:t>
            </a:r>
            <a:r>
              <a:rPr lang="en-US" dirty="0" err="1"/>
              <a:t>knearest</a:t>
            </a:r>
            <a:r>
              <a:rPr lang="en-US" dirty="0"/>
              <a:t> neighbor classifier and get the training and testing accuracy result for it too.</a:t>
            </a:r>
          </a:p>
        </p:txBody>
      </p:sp>
    </p:spTree>
    <p:extLst>
      <p:ext uri="{BB962C8B-B14F-4D97-AF65-F5344CB8AC3E}">
        <p14:creationId xmlns:p14="http://schemas.microsoft.com/office/powerpoint/2010/main" val="30554928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To be more clear and detail, I illustrate 90 10 split and compare machine learning algorithms to display clearly which algorithm and which split come out as the best one. As we all can see, in all 3 train test split random forest classifier come out as the best algorithm.</a:t>
            </a:r>
          </a:p>
        </p:txBody>
      </p:sp>
    </p:spTree>
    <p:extLst>
      <p:ext uri="{BB962C8B-B14F-4D97-AF65-F5344CB8AC3E}">
        <p14:creationId xmlns:p14="http://schemas.microsoft.com/office/powerpoint/2010/main" val="36521728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 put them side by side so we can get more detail view of accuracy for each train test split. Among 3 train test as we can see</a:t>
            </a:r>
          </a:p>
        </p:txBody>
      </p:sp>
    </p:spTree>
    <p:extLst>
      <p:ext uri="{BB962C8B-B14F-4D97-AF65-F5344CB8AC3E}">
        <p14:creationId xmlns:p14="http://schemas.microsoft.com/office/powerpoint/2010/main" val="23027034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90 10 split of random forest classifier come out as the best one.</a:t>
            </a:r>
          </a:p>
        </p:txBody>
      </p:sp>
    </p:spTree>
    <p:extLst>
      <p:ext uri="{BB962C8B-B14F-4D97-AF65-F5344CB8AC3E}">
        <p14:creationId xmlns:p14="http://schemas.microsoft.com/office/powerpoint/2010/main" val="29884007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9499351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Same as main data set I try merging cleansing and preprocessing multiple datasets and create unknown dataset. In this red box, I just highlight the columns are not identical so that we can know these are two different datasets with different columns name and values.</a:t>
            </a:r>
          </a:p>
        </p:txBody>
      </p:sp>
    </p:spTree>
    <p:extLst>
      <p:ext uri="{BB962C8B-B14F-4D97-AF65-F5344CB8AC3E}">
        <p14:creationId xmlns:p14="http://schemas.microsoft.com/office/powerpoint/2010/main" val="20734617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And then I insert testing data set in unknown testing file. I also export model out of most precise machine learning algorithm and test it on testing dataset. As we can see here, the accuracy come out as 0.5925. As the data is completely unknown to train data, the accuracy is reduced significantly.</a:t>
            </a:r>
          </a:p>
        </p:txBody>
      </p:sp>
    </p:spTree>
    <p:extLst>
      <p:ext uri="{BB962C8B-B14F-4D97-AF65-F5344CB8AC3E}">
        <p14:creationId xmlns:p14="http://schemas.microsoft.com/office/powerpoint/2010/main" val="299606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0" i="0" dirty="0">
                <a:solidFill>
                  <a:srgbClr val="ECECEC"/>
                </a:solidFill>
                <a:effectLst/>
                <a:highlight>
                  <a:srgbClr val="212121"/>
                </a:highlight>
                <a:latin typeface="Söhne"/>
              </a:rPr>
              <a:t>This time we'll explore Flask, a web framework known for its rapid development and deployment capabilities. With its lightweight structure and intuitive design, Flask streamlines the development process, enabling quick setup and straightforward navigation for developers. Its user-friendly interface facilitates smooth interactions for both developers and end-users, making it an efficient choice for building scalable web applications with ease.</a:t>
            </a:r>
          </a:p>
          <a:p>
            <a:pPr marL="158750" indent="0">
              <a:buNone/>
            </a:pPr>
            <a:r>
              <a:rPr lang="en-US" b="0" i="0" dirty="0">
                <a:solidFill>
                  <a:srgbClr val="ECECEC"/>
                </a:solidFill>
                <a:effectLst/>
                <a:highlight>
                  <a:srgbClr val="212121"/>
                </a:highlight>
                <a:latin typeface="Söhne"/>
              </a:rPr>
              <a:t>Python's extensive library ecosystem empowers us to leverage a diverse range of powerful packages and modules for our project. With a vast collection of libraries at our disposal, we can access specialized tools and functionalities to enhance the efficiency and effectiveness of our work. This rich ecosystem enables us to seamlessly integrate advanced features and capabilities into our project, accelerating development and unlocking new possibilities for innovation and experimentation.</a:t>
            </a:r>
          </a:p>
          <a:p>
            <a:pPr marL="158750" indent="0">
              <a:buNone/>
            </a:pPr>
            <a:r>
              <a:rPr lang="en-US" b="0" i="0" dirty="0">
                <a:solidFill>
                  <a:srgbClr val="ECECEC"/>
                </a:solidFill>
                <a:effectLst/>
                <a:highlight>
                  <a:srgbClr val="212121"/>
                </a:highlight>
                <a:latin typeface="Söhne"/>
              </a:rPr>
              <a:t>The diverse range of components available in CSS empowers us to create visually appealing and consistent user interfaces that seamlessly adapt to different devices. With a rich assortment of features at our disposal, we can easily customize and style elements to enhance the overall design and usability of our web applications. This flexibility enables us to deliver engaging and responsive user experiences across desktops, tablets, and mobile devices, ensuring a seamless interaction regardless of the platform.</a:t>
            </a:r>
            <a:endParaRPr lang="en-US" dirty="0"/>
          </a:p>
        </p:txBody>
      </p:sp>
    </p:spTree>
    <p:extLst>
      <p:ext uri="{BB962C8B-B14F-4D97-AF65-F5344CB8AC3E}">
        <p14:creationId xmlns:p14="http://schemas.microsoft.com/office/powerpoint/2010/main" val="36978499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0" i="0" dirty="0">
                <a:solidFill>
                  <a:srgbClr val="ECECEC"/>
                </a:solidFill>
                <a:effectLst/>
                <a:highlight>
                  <a:srgbClr val="212121"/>
                </a:highlight>
                <a:latin typeface="Söhne"/>
              </a:rPr>
              <a:t>a user-friendly interface refers to a website or web application design that is intuitive, easy to navigate, and visually appealing. It focuses on providing a seamless experience for users, ensuring they can easily find what they need and complete tasks without confusion or frustration.</a:t>
            </a:r>
          </a:p>
          <a:p>
            <a:pPr marL="158750" indent="0">
              <a:buNone/>
            </a:pPr>
            <a:endParaRPr lang="en-US" b="0" i="0" dirty="0">
              <a:solidFill>
                <a:srgbClr val="ECECEC"/>
              </a:solidFill>
              <a:effectLst/>
              <a:highlight>
                <a:srgbClr val="212121"/>
              </a:highlight>
              <a:latin typeface="Söhne"/>
            </a:endParaRPr>
          </a:p>
          <a:p>
            <a:pPr marL="158750" indent="0">
              <a:buNone/>
            </a:pPr>
            <a:r>
              <a:rPr lang="en-US" dirty="0">
                <a:effectLst/>
              </a:rPr>
              <a:t>User-centric web development emphasizes creating interfaces that prioritize user needs and preferences. These interfaces are intuitive, accessible, and focus on providing a seamless user experience. By centering design decisions around users, websites and applications become more engaging and satisfying to use.</a:t>
            </a:r>
          </a:p>
          <a:p>
            <a:pPr marL="158750" indent="0">
              <a:buNone/>
            </a:pPr>
            <a:endParaRPr lang="en-US" dirty="0"/>
          </a:p>
          <a:p>
            <a:pPr marL="158750" indent="0">
              <a:buNone/>
            </a:pPr>
            <a:r>
              <a:rPr lang="en-US" b="0" i="0" dirty="0">
                <a:solidFill>
                  <a:srgbClr val="ECECEC"/>
                </a:solidFill>
                <a:effectLst/>
                <a:highlight>
                  <a:srgbClr val="212121"/>
                </a:highlight>
                <a:latin typeface="Söhne"/>
              </a:rPr>
              <a:t>designing interfaces that are inclusive and user-friendly for individuals with diverse needs. This includes ensuring clear contrast, legible fonts, </a:t>
            </a:r>
            <a:endParaRPr lang="en-US" dirty="0"/>
          </a:p>
        </p:txBody>
      </p:sp>
    </p:spTree>
    <p:extLst>
      <p:ext uri="{BB962C8B-B14F-4D97-AF65-F5344CB8AC3E}">
        <p14:creationId xmlns:p14="http://schemas.microsoft.com/office/powerpoint/2010/main" val="721097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3C4043"/>
              </a:solidFill>
              <a:highlight>
                <a:srgbClr val="FFFFFF"/>
              </a:highlight>
            </a:endParaRPr>
          </a:p>
        </p:txBody>
      </p:sp>
    </p:spTree>
    <p:extLst>
      <p:ext uri="{BB962C8B-B14F-4D97-AF65-F5344CB8AC3E}">
        <p14:creationId xmlns:p14="http://schemas.microsoft.com/office/powerpoint/2010/main" val="2334811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ECECEC"/>
                </a:solidFill>
                <a:effectLst/>
                <a:highlight>
                  <a:srgbClr val="212121"/>
                </a:highlight>
                <a:latin typeface="Söhne"/>
              </a:rPr>
              <a:t>Effective Model Selection:</a:t>
            </a:r>
            <a:r>
              <a:rPr lang="en-US" b="0" i="0" dirty="0">
                <a:solidFill>
                  <a:srgbClr val="ECECEC"/>
                </a:solidFill>
                <a:effectLst/>
                <a:highlight>
                  <a:srgbClr val="212121"/>
                </a:highlight>
                <a:latin typeface="Söhne"/>
              </a:rPr>
              <a:t> I learned the importance of carefully evaluating and selecting the appropriate machine learning algorithms for specific tasks, ensuring optimal performance and accuracy in predictive modeling.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ECECEC"/>
                </a:solidFill>
                <a:effectLst/>
                <a:highlight>
                  <a:srgbClr val="212121"/>
                </a:highlight>
                <a:latin typeface="Söhne"/>
              </a:rPr>
              <a:t>Utilization of Diverse Datasets:</a:t>
            </a:r>
            <a:r>
              <a:rPr lang="en-US" b="0" i="0" dirty="0">
                <a:solidFill>
                  <a:srgbClr val="ECECEC"/>
                </a:solidFill>
                <a:effectLst/>
                <a:highlight>
                  <a:srgbClr val="212121"/>
                </a:highlight>
                <a:latin typeface="Söhne"/>
              </a:rPr>
              <a:t> I gained experience in integrating data from diverse sources and domains, understanding how this approach enriches the dataset and improves the reliability of predictive models.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ECECEC"/>
                </a:solidFill>
                <a:effectLst/>
                <a:highlight>
                  <a:srgbClr val="212121"/>
                </a:highlight>
                <a:latin typeface="Söhne"/>
              </a:rPr>
              <a:t>Precise Prediction Techniques:</a:t>
            </a:r>
            <a:r>
              <a:rPr lang="en-US" b="0" i="0" dirty="0">
                <a:solidFill>
                  <a:srgbClr val="ECECEC"/>
                </a:solidFill>
                <a:effectLst/>
                <a:highlight>
                  <a:srgbClr val="212121"/>
                </a:highlight>
                <a:latin typeface="Söhne"/>
              </a:rPr>
              <a:t> Through hands-on experimentation with advanced modeling techniques and feature engineering, I honed my ability to achieve precise predictions, enabling proactive intervention and targeted strategies for risk management.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ECECEC"/>
                </a:solidFill>
                <a:effectLst/>
                <a:highlight>
                  <a:srgbClr val="212121"/>
                </a:highlight>
                <a:latin typeface="Söhne"/>
              </a:rPr>
              <a:t>Practical Deployment Strategies:</a:t>
            </a:r>
            <a:r>
              <a:rPr lang="en-US" b="0" i="0" dirty="0">
                <a:solidFill>
                  <a:srgbClr val="ECECEC"/>
                </a:solidFill>
                <a:effectLst/>
                <a:highlight>
                  <a:srgbClr val="212121"/>
                </a:highlight>
                <a:latin typeface="Söhne"/>
              </a:rPr>
              <a:t> I learned how to deploy machine learning models in real-world scenarios, utilizing user-friendly interfaces and accessible platforms to ensure practical usage by stakeholders such as healthcare professionals and individuals.</a:t>
            </a:r>
          </a:p>
          <a:p>
            <a:pPr marL="158750" indent="0">
              <a:buNone/>
            </a:pPr>
            <a:endParaRPr lang="en-US" dirty="0"/>
          </a:p>
        </p:txBody>
      </p:sp>
    </p:spTree>
    <p:extLst>
      <p:ext uri="{BB962C8B-B14F-4D97-AF65-F5344CB8AC3E}">
        <p14:creationId xmlns:p14="http://schemas.microsoft.com/office/powerpoint/2010/main" val="1477582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ECECEC"/>
                </a:solidFill>
                <a:effectLst/>
                <a:highlight>
                  <a:srgbClr val="212121"/>
                </a:highlight>
                <a:latin typeface="Söhne"/>
              </a:rPr>
              <a:t>Enhanced Predictive Performance:</a:t>
            </a:r>
            <a:r>
              <a:rPr lang="en-US" b="0" i="0" dirty="0">
                <a:solidFill>
                  <a:srgbClr val="ECECEC"/>
                </a:solidFill>
                <a:effectLst/>
                <a:highlight>
                  <a:srgbClr val="212121"/>
                </a:highlight>
                <a:latin typeface="Söhne"/>
              </a:rPr>
              <a:t> Incorporating advanced machine learning techniques can significantly enhance the accuracy and reliability of our heart disease prediction model. Exploring methods such as deep learning architectures or ensemble learning approaches may further improve predictive performance.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ECECEC"/>
                </a:solidFill>
                <a:effectLst/>
                <a:highlight>
                  <a:srgbClr val="212121"/>
                </a:highlight>
                <a:latin typeface="Söhne"/>
              </a:rPr>
              <a:t>Real-Time Monitoring and Feedback Systems:</a:t>
            </a:r>
            <a:r>
              <a:rPr lang="en-US" b="0" i="0" dirty="0">
                <a:solidFill>
                  <a:srgbClr val="ECECEC"/>
                </a:solidFill>
                <a:effectLst/>
                <a:highlight>
                  <a:srgbClr val="212121"/>
                </a:highlight>
                <a:latin typeface="Söhne"/>
              </a:rPr>
              <a:t> Developing real-time monitoring and feedback systems will enable continuous updates to predictions based on incoming patient data. Implementing such systems allows for proactive interventions and personalized treatment strategies, ultimately improving patient outcomes and reducing the risk of adverse events.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ECECEC"/>
                </a:solidFill>
                <a:effectLst/>
                <a:highlight>
                  <a:srgbClr val="212121"/>
                </a:highlight>
                <a:latin typeface="Söhne"/>
              </a:rPr>
              <a:t>Robustness and Generalizability:</a:t>
            </a:r>
            <a:r>
              <a:rPr lang="en-US" b="0" i="0" dirty="0">
                <a:solidFill>
                  <a:srgbClr val="ECECEC"/>
                </a:solidFill>
                <a:effectLst/>
                <a:highlight>
                  <a:srgbClr val="212121"/>
                </a:highlight>
                <a:latin typeface="Söhne"/>
              </a:rPr>
              <a:t> Addressing challenges such as imbalanced data and conducting external validation studies are crucial steps to ensure the robustness and generalizability of our predictive model across diverse patient populations. By validating the model's performance on independent datasets and addressing biases, we can increase confidence in its reliability and applicability in real-world healthcare settings.</a:t>
            </a:r>
          </a:p>
          <a:p>
            <a:pPr marL="158750" indent="0">
              <a:buNone/>
            </a:pPr>
            <a:endParaRPr lang="en-US" dirty="0"/>
          </a:p>
        </p:txBody>
      </p:sp>
    </p:spTree>
    <p:extLst>
      <p:ext uri="{BB962C8B-B14F-4D97-AF65-F5344CB8AC3E}">
        <p14:creationId xmlns:p14="http://schemas.microsoft.com/office/powerpoint/2010/main" val="33527254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85597C-8D18-4C14-9FE6-57D471D3F655}" type="slidenum">
              <a:rPr lang="en-US" smtClean="0"/>
              <a:t>36</a:t>
            </a:fld>
            <a:endParaRPr lang="en-US"/>
          </a:p>
        </p:txBody>
      </p:sp>
    </p:spTree>
    <p:extLst>
      <p:ext uri="{BB962C8B-B14F-4D97-AF65-F5344CB8AC3E}">
        <p14:creationId xmlns:p14="http://schemas.microsoft.com/office/powerpoint/2010/main" val="38275127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85597C-8D18-4C14-9FE6-57D471D3F655}" type="slidenum">
              <a:rPr lang="en-US" smtClean="0"/>
              <a:t>37</a:t>
            </a:fld>
            <a:endParaRPr lang="en-US"/>
          </a:p>
        </p:txBody>
      </p:sp>
    </p:spTree>
    <p:extLst>
      <p:ext uri="{BB962C8B-B14F-4D97-AF65-F5344CB8AC3E}">
        <p14:creationId xmlns:p14="http://schemas.microsoft.com/office/powerpoint/2010/main" val="2201604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3C4043"/>
                </a:solidFill>
                <a:highlight>
                  <a:srgbClr val="FFFFFF"/>
                </a:highlight>
              </a:rPr>
              <a:t>So why heart disease??</a:t>
            </a:r>
            <a:endParaRPr dirty="0">
              <a:solidFill>
                <a:srgbClr val="3C4043"/>
              </a:solidFill>
              <a:highlight>
                <a:srgbClr val="FFFFFF"/>
              </a:highlight>
            </a:endParaRPr>
          </a:p>
        </p:txBody>
      </p:sp>
    </p:spTree>
    <p:extLst>
      <p:ext uri="{BB962C8B-B14F-4D97-AF65-F5344CB8AC3E}">
        <p14:creationId xmlns:p14="http://schemas.microsoft.com/office/powerpoint/2010/main" val="663667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5158d5a3ec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5158d5a3ec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50" dirty="0">
                <a:solidFill>
                  <a:srgbClr val="3C4043"/>
                </a:solidFill>
                <a:highlight>
                  <a:srgbClr val="FFFFFF"/>
                </a:highlight>
                <a:latin typeface="Roboto"/>
                <a:ea typeface="Roboto"/>
                <a:cs typeface="Roboto"/>
                <a:sym typeface="Roboto"/>
              </a:rPr>
              <a:t>Heart Disease has been leading cause of death with over 6 million since 2000.</a:t>
            </a:r>
          </a:p>
          <a:p>
            <a:pPr marL="0" lvl="0" indent="0" algn="l" rtl="0">
              <a:spcBef>
                <a:spcPts val="0"/>
              </a:spcBef>
              <a:spcAft>
                <a:spcPts val="0"/>
              </a:spcAft>
              <a:buNone/>
            </a:pPr>
            <a:r>
              <a:rPr lang="en-US" sz="1050" dirty="0">
                <a:solidFill>
                  <a:srgbClr val="3C4043"/>
                </a:solidFill>
                <a:highlight>
                  <a:srgbClr val="FFFFFF"/>
                </a:highlight>
                <a:latin typeface="Roboto"/>
                <a:ea typeface="Roboto"/>
                <a:cs typeface="Roboto"/>
                <a:sym typeface="Roboto"/>
              </a:rPr>
              <a:t>Claiming over 600,000 lives annually between 2000 and 2016 according to report by WHO which is released in 2018.</a:t>
            </a:r>
          </a:p>
          <a:p>
            <a:pPr marL="0" lvl="0" indent="0" algn="l" rtl="0">
              <a:spcBef>
                <a:spcPts val="0"/>
              </a:spcBef>
              <a:spcAft>
                <a:spcPts val="0"/>
              </a:spcAft>
              <a:buNone/>
            </a:pPr>
            <a:r>
              <a:rPr lang="en-US" sz="1050" dirty="0">
                <a:solidFill>
                  <a:srgbClr val="3C4043"/>
                </a:solidFill>
                <a:highlight>
                  <a:srgbClr val="FFFFFF"/>
                </a:highlight>
                <a:latin typeface="Roboto"/>
                <a:ea typeface="Roboto"/>
                <a:cs typeface="Roboto"/>
                <a:sym typeface="Roboto"/>
              </a:rPr>
              <a:t>Even when we compare with other disease, economic burden of heart disease is incomparable with over 300 billion per year.</a:t>
            </a:r>
          </a:p>
          <a:p>
            <a:pPr marL="0" lvl="0" indent="0" algn="l" rtl="0">
              <a:spcBef>
                <a:spcPts val="0"/>
              </a:spcBef>
              <a:spcAft>
                <a:spcPts val="0"/>
              </a:spcAft>
              <a:buNone/>
            </a:pPr>
            <a:r>
              <a:rPr lang="en-US" sz="1050" dirty="0">
                <a:solidFill>
                  <a:srgbClr val="3C4043"/>
                </a:solidFill>
                <a:highlight>
                  <a:srgbClr val="FFFFFF"/>
                </a:highlight>
                <a:latin typeface="Roboto"/>
                <a:ea typeface="Roboto"/>
                <a:cs typeface="Roboto"/>
                <a:sym typeface="Roboto"/>
              </a:rPr>
              <a:t>As we all know, early detection is pivotal for heart disease prediction.</a:t>
            </a:r>
          </a:p>
          <a:p>
            <a:pPr marL="0" lvl="0" indent="0" algn="l" rtl="0">
              <a:spcBef>
                <a:spcPts val="0"/>
              </a:spcBef>
              <a:spcAft>
                <a:spcPts val="0"/>
              </a:spcAft>
              <a:buNone/>
            </a:pPr>
            <a:endParaRPr lang="en-US" sz="1050" dirty="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r>
              <a:rPr lang="en-US" sz="1050" dirty="0">
                <a:solidFill>
                  <a:srgbClr val="3C4043"/>
                </a:solidFill>
                <a:highlight>
                  <a:srgbClr val="FFFFFF"/>
                </a:highlight>
                <a:latin typeface="Roboto"/>
                <a:ea typeface="Roboto"/>
                <a:cs typeface="Roboto"/>
                <a:sym typeface="Roboto"/>
              </a:rPr>
              <a:t>Through emerging multiple datasets, a dataset encompassing a diverse array of potential heart disease predictor is constructed.</a:t>
            </a:r>
          </a:p>
          <a:p>
            <a:pPr marL="0" lvl="0" indent="0" algn="l" rtl="0">
              <a:spcBef>
                <a:spcPts val="0"/>
              </a:spcBef>
              <a:spcAft>
                <a:spcPts val="0"/>
              </a:spcAft>
              <a:buNone/>
            </a:pPr>
            <a:r>
              <a:rPr lang="en-US" sz="1050" dirty="0">
                <a:solidFill>
                  <a:srgbClr val="3C4043"/>
                </a:solidFill>
                <a:highlight>
                  <a:srgbClr val="FFFFFF"/>
                </a:highlight>
                <a:latin typeface="Roboto"/>
                <a:ea typeface="Roboto"/>
                <a:cs typeface="Roboto"/>
                <a:sym typeface="Roboto"/>
              </a:rPr>
              <a:t>Extensive investigation into a range of machine learning algorithm is conducted to identify most suitable and cutting edge algorithms for heart disease prediction</a:t>
            </a:r>
          </a:p>
          <a:p>
            <a:pPr marL="0" lvl="0" indent="0" algn="l" rtl="0">
              <a:spcBef>
                <a:spcPts val="0"/>
              </a:spcBef>
              <a:spcAft>
                <a:spcPts val="0"/>
              </a:spcAft>
              <a:buNone/>
            </a:pPr>
            <a:r>
              <a:rPr lang="en-US" sz="1050" dirty="0">
                <a:solidFill>
                  <a:srgbClr val="3C4043"/>
                </a:solidFill>
                <a:highlight>
                  <a:srgbClr val="FFFFFF"/>
                </a:highlight>
                <a:latin typeface="Roboto"/>
                <a:ea typeface="Roboto"/>
                <a:cs typeface="Roboto"/>
                <a:sym typeface="Roboto"/>
              </a:rPr>
              <a:t>by giving effective insights to medical professions, this project contribution potential can be enormous.</a:t>
            </a:r>
            <a:endParaRPr sz="1050" dirty="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3e13d9a7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3e13d9a7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4555647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3e13d9a7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3e13d9a7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2381763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3e13d9a7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3e13d9a7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3236804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My project scalable solution for heart disease prediction and management contribute to broader public health initiatives through targeted interventions, awareness campaigns and explain which should be do or not to strengthen your immunity against heart disease.</a:t>
            </a: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575" y="1701225"/>
            <a:ext cx="4592400" cy="17823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Clr>
                <a:srgbClr val="434343"/>
              </a:buClr>
              <a:buSzPts val="4800"/>
              <a:buNone/>
              <a:defRPr sz="4800">
                <a:solidFill>
                  <a:srgbClr val="434343"/>
                </a:solidFill>
              </a:defRPr>
            </a:lvl2pPr>
            <a:lvl3pPr lvl="2" rtl="0">
              <a:spcBef>
                <a:spcPts val="0"/>
              </a:spcBef>
              <a:spcAft>
                <a:spcPts val="0"/>
              </a:spcAft>
              <a:buClr>
                <a:srgbClr val="434343"/>
              </a:buClr>
              <a:buSzPts val="4800"/>
              <a:buNone/>
              <a:defRPr sz="4800">
                <a:solidFill>
                  <a:srgbClr val="434343"/>
                </a:solidFill>
              </a:defRPr>
            </a:lvl3pPr>
            <a:lvl4pPr lvl="3" rtl="0">
              <a:spcBef>
                <a:spcPts val="0"/>
              </a:spcBef>
              <a:spcAft>
                <a:spcPts val="0"/>
              </a:spcAft>
              <a:buClr>
                <a:srgbClr val="434343"/>
              </a:buClr>
              <a:buSzPts val="4800"/>
              <a:buNone/>
              <a:defRPr sz="4800">
                <a:solidFill>
                  <a:srgbClr val="434343"/>
                </a:solidFill>
              </a:defRPr>
            </a:lvl4pPr>
            <a:lvl5pPr lvl="4" rtl="0">
              <a:spcBef>
                <a:spcPts val="0"/>
              </a:spcBef>
              <a:spcAft>
                <a:spcPts val="0"/>
              </a:spcAft>
              <a:buClr>
                <a:srgbClr val="434343"/>
              </a:buClr>
              <a:buSzPts val="4800"/>
              <a:buNone/>
              <a:defRPr sz="4800">
                <a:solidFill>
                  <a:srgbClr val="434343"/>
                </a:solidFill>
              </a:defRPr>
            </a:lvl5pPr>
            <a:lvl6pPr lvl="5" rtl="0">
              <a:spcBef>
                <a:spcPts val="0"/>
              </a:spcBef>
              <a:spcAft>
                <a:spcPts val="0"/>
              </a:spcAft>
              <a:buClr>
                <a:srgbClr val="434343"/>
              </a:buClr>
              <a:buSzPts val="4800"/>
              <a:buNone/>
              <a:defRPr sz="4800">
                <a:solidFill>
                  <a:srgbClr val="434343"/>
                </a:solidFill>
              </a:defRPr>
            </a:lvl6pPr>
            <a:lvl7pPr lvl="6" rtl="0">
              <a:spcBef>
                <a:spcPts val="0"/>
              </a:spcBef>
              <a:spcAft>
                <a:spcPts val="0"/>
              </a:spcAft>
              <a:buClr>
                <a:srgbClr val="434343"/>
              </a:buClr>
              <a:buSzPts val="4800"/>
              <a:buNone/>
              <a:defRPr sz="4800">
                <a:solidFill>
                  <a:srgbClr val="434343"/>
                </a:solidFill>
              </a:defRPr>
            </a:lvl7pPr>
            <a:lvl8pPr lvl="7" rtl="0">
              <a:spcBef>
                <a:spcPts val="0"/>
              </a:spcBef>
              <a:spcAft>
                <a:spcPts val="0"/>
              </a:spcAft>
              <a:buClr>
                <a:srgbClr val="434343"/>
              </a:buClr>
              <a:buSzPts val="4800"/>
              <a:buNone/>
              <a:defRPr sz="4800">
                <a:solidFill>
                  <a:srgbClr val="434343"/>
                </a:solidFill>
              </a:defRPr>
            </a:lvl8pPr>
            <a:lvl9pPr lvl="8" rtl="0">
              <a:spcBef>
                <a:spcPts val="0"/>
              </a:spcBef>
              <a:spcAft>
                <a:spcPts val="0"/>
              </a:spcAft>
              <a:buClr>
                <a:srgbClr val="434343"/>
              </a:buClr>
              <a:buSzPts val="4800"/>
              <a:buNone/>
              <a:defRPr sz="4800">
                <a:solidFill>
                  <a:srgbClr val="434343"/>
                </a:solidFill>
              </a:defRPr>
            </a:lvl9pPr>
          </a:lstStyle>
          <a:p>
            <a:endParaRPr/>
          </a:p>
        </p:txBody>
      </p:sp>
      <p:sp>
        <p:nvSpPr>
          <p:cNvPr id="10" name="Google Shape;10;p2"/>
          <p:cNvSpPr txBox="1">
            <a:spLocks noGrp="1"/>
          </p:cNvSpPr>
          <p:nvPr>
            <p:ph type="subTitle" idx="1"/>
          </p:nvPr>
        </p:nvSpPr>
        <p:spPr>
          <a:xfrm>
            <a:off x="1039575" y="32064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Clr>
                <a:srgbClr val="434343"/>
              </a:buClr>
              <a:buSzPts val="2800"/>
              <a:buNone/>
              <a:defRPr sz="2800">
                <a:solidFill>
                  <a:srgbClr val="434343"/>
                </a:solidFill>
              </a:defRPr>
            </a:lvl2pPr>
            <a:lvl3pPr lvl="2" rtl="0">
              <a:lnSpc>
                <a:spcPct val="100000"/>
              </a:lnSpc>
              <a:spcBef>
                <a:spcPts val="0"/>
              </a:spcBef>
              <a:spcAft>
                <a:spcPts val="0"/>
              </a:spcAft>
              <a:buClr>
                <a:srgbClr val="434343"/>
              </a:buClr>
              <a:buSzPts val="2800"/>
              <a:buNone/>
              <a:defRPr sz="2800">
                <a:solidFill>
                  <a:srgbClr val="434343"/>
                </a:solidFill>
              </a:defRPr>
            </a:lvl3pPr>
            <a:lvl4pPr lvl="3" rtl="0">
              <a:lnSpc>
                <a:spcPct val="100000"/>
              </a:lnSpc>
              <a:spcBef>
                <a:spcPts val="0"/>
              </a:spcBef>
              <a:spcAft>
                <a:spcPts val="0"/>
              </a:spcAft>
              <a:buClr>
                <a:srgbClr val="434343"/>
              </a:buClr>
              <a:buSzPts val="2800"/>
              <a:buNone/>
              <a:defRPr sz="2800">
                <a:solidFill>
                  <a:srgbClr val="434343"/>
                </a:solidFill>
              </a:defRPr>
            </a:lvl4pPr>
            <a:lvl5pPr lvl="4" rtl="0">
              <a:lnSpc>
                <a:spcPct val="100000"/>
              </a:lnSpc>
              <a:spcBef>
                <a:spcPts val="0"/>
              </a:spcBef>
              <a:spcAft>
                <a:spcPts val="0"/>
              </a:spcAft>
              <a:buClr>
                <a:srgbClr val="434343"/>
              </a:buClr>
              <a:buSzPts val="2800"/>
              <a:buNone/>
              <a:defRPr sz="2800">
                <a:solidFill>
                  <a:srgbClr val="434343"/>
                </a:solidFill>
              </a:defRPr>
            </a:lvl5pPr>
            <a:lvl6pPr lvl="5" rtl="0">
              <a:lnSpc>
                <a:spcPct val="100000"/>
              </a:lnSpc>
              <a:spcBef>
                <a:spcPts val="0"/>
              </a:spcBef>
              <a:spcAft>
                <a:spcPts val="0"/>
              </a:spcAft>
              <a:buClr>
                <a:srgbClr val="434343"/>
              </a:buClr>
              <a:buSzPts val="2800"/>
              <a:buNone/>
              <a:defRPr sz="2800">
                <a:solidFill>
                  <a:srgbClr val="434343"/>
                </a:solidFill>
              </a:defRPr>
            </a:lvl6pPr>
            <a:lvl7pPr lvl="6" rtl="0">
              <a:lnSpc>
                <a:spcPct val="100000"/>
              </a:lnSpc>
              <a:spcBef>
                <a:spcPts val="0"/>
              </a:spcBef>
              <a:spcAft>
                <a:spcPts val="0"/>
              </a:spcAft>
              <a:buClr>
                <a:srgbClr val="434343"/>
              </a:buClr>
              <a:buSzPts val="2800"/>
              <a:buNone/>
              <a:defRPr sz="2800">
                <a:solidFill>
                  <a:srgbClr val="434343"/>
                </a:solidFill>
              </a:defRPr>
            </a:lvl7pPr>
            <a:lvl8pPr lvl="7" rtl="0">
              <a:lnSpc>
                <a:spcPct val="100000"/>
              </a:lnSpc>
              <a:spcBef>
                <a:spcPts val="0"/>
              </a:spcBef>
              <a:spcAft>
                <a:spcPts val="0"/>
              </a:spcAft>
              <a:buClr>
                <a:srgbClr val="434343"/>
              </a:buClr>
              <a:buSzPts val="2800"/>
              <a:buNone/>
              <a:defRPr sz="2800">
                <a:solidFill>
                  <a:srgbClr val="434343"/>
                </a:solidFill>
              </a:defRPr>
            </a:lvl8pPr>
            <a:lvl9pPr lvl="8"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7CCC1-D177-4134-A73A-A06BA3A7A36D}"/>
              </a:ext>
            </a:extLst>
          </p:cNvPr>
          <p:cNvSpPr>
            <a:spLocks noGrp="1"/>
          </p:cNvSpPr>
          <p:nvPr>
            <p:ph type="ctrTitle"/>
          </p:nvPr>
        </p:nvSpPr>
        <p:spPr>
          <a:xfrm>
            <a:off x="1143000" y="841772"/>
            <a:ext cx="6858000" cy="1790700"/>
          </a:xfrm>
        </p:spPr>
        <p:txBody>
          <a:bodyPr anchor="b"/>
          <a:lstStyle>
            <a:lvl1pPr algn="ctr">
              <a:defRPr sz="4500" b="1"/>
            </a:lvl1pPr>
          </a:lstStyle>
          <a:p>
            <a:r>
              <a:rPr lang="en-US" dirty="0"/>
              <a:t>Click to edit Master title style</a:t>
            </a:r>
          </a:p>
        </p:txBody>
      </p:sp>
      <p:sp>
        <p:nvSpPr>
          <p:cNvPr id="3" name="Subtitle 2">
            <a:extLst>
              <a:ext uri="{FF2B5EF4-FFF2-40B4-BE49-F238E27FC236}">
                <a16:creationId xmlns:a16="http://schemas.microsoft.com/office/drawing/2014/main" id="{1091FD09-C0C9-4E04-8B80-41FD67D00248}"/>
              </a:ext>
            </a:extLst>
          </p:cNvPr>
          <p:cNvSpPr>
            <a:spLocks noGrp="1"/>
          </p:cNvSpPr>
          <p:nvPr>
            <p:ph type="subTitle" idx="1"/>
          </p:nvPr>
        </p:nvSpPr>
        <p:spPr>
          <a:xfrm>
            <a:off x="1143000" y="2701528"/>
            <a:ext cx="6858000" cy="1241822"/>
          </a:xfrm>
        </p:spPr>
        <p:txBody>
          <a:bodyPr/>
          <a:lstStyle>
            <a:lvl1pPr marL="0" indent="0" algn="ctr">
              <a:lnSpc>
                <a:spcPct val="100000"/>
              </a:lnSpc>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a:extLst>
              <a:ext uri="{FF2B5EF4-FFF2-40B4-BE49-F238E27FC236}">
                <a16:creationId xmlns:a16="http://schemas.microsoft.com/office/drawing/2014/main" id="{96479383-3B7F-404A-9E2A-F2D92A5FB1C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5D98C9E-D1B8-4195-9549-4D3333A32A86}"/>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475637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F865E-2E9F-4FCB-A72F-3D6735F5EB88}"/>
              </a:ext>
            </a:extLst>
          </p:cNvPr>
          <p:cNvSpPr>
            <a:spLocks noGrp="1"/>
          </p:cNvSpPr>
          <p:nvPr>
            <p:ph type="title"/>
          </p:nvPr>
        </p:nvSpPr>
        <p:spPr>
          <a:xfrm>
            <a:off x="628650" y="273844"/>
            <a:ext cx="7886700" cy="700715"/>
          </a:xfrm>
        </p:spPr>
        <p:txBody>
          <a:bodyPr>
            <a:normAutofit/>
          </a:bodyPr>
          <a:lstStyle>
            <a:lvl1pPr>
              <a:defRPr sz="2250" b="1"/>
            </a:lvl1pPr>
          </a:lstStyle>
          <a:p>
            <a:r>
              <a:rPr lang="en-US" dirty="0"/>
              <a:t>Click to edit Master title style</a:t>
            </a:r>
          </a:p>
        </p:txBody>
      </p:sp>
      <p:sp>
        <p:nvSpPr>
          <p:cNvPr id="3" name="Content Placeholder 2">
            <a:extLst>
              <a:ext uri="{FF2B5EF4-FFF2-40B4-BE49-F238E27FC236}">
                <a16:creationId xmlns:a16="http://schemas.microsoft.com/office/drawing/2014/main" id="{2A19B20C-85BF-4EF9-810A-77AADEF6F62C}"/>
              </a:ext>
            </a:extLst>
          </p:cNvPr>
          <p:cNvSpPr>
            <a:spLocks noGrp="1"/>
          </p:cNvSpPr>
          <p:nvPr>
            <p:ph idx="1"/>
          </p:nvPr>
        </p:nvSpPr>
        <p:spPr>
          <a:xfrm>
            <a:off x="628650" y="1369219"/>
            <a:ext cx="7886700" cy="2067202"/>
          </a:xfrm>
        </p:spPr>
        <p:txBody>
          <a:bodyPr>
            <a:spAutoFit/>
          </a:bodyPr>
          <a:lstStyle>
            <a:lvl1pPr algn="just">
              <a:defRPr/>
            </a:lvl1pPr>
            <a:lvl2pPr algn="just">
              <a:defRPr/>
            </a:lvl2pPr>
            <a:lvl3pPr algn="just">
              <a:defRPr/>
            </a:lvl3pPr>
            <a:lvl4pPr algn="just">
              <a:defRPr/>
            </a:lvl4pPr>
            <a:lvl5pPr algn="ju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38CE6E3-8D34-4994-AEC8-A3F7F9CC8B1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D6DD694-E1E8-42A3-8CCF-5A5134D1DB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88C7B9-9566-4D20-A6AA-00A54E5C6DD3}"/>
              </a:ext>
            </a:extLst>
          </p:cNvPr>
          <p:cNvSpPr>
            <a:spLocks noGrp="1"/>
          </p:cNvSpPr>
          <p:nvPr>
            <p:ph type="sldNum" sz="quarter" idx="12"/>
          </p:nvPr>
        </p:nvSpPr>
        <p:spPr/>
        <p:txBody>
          <a:bodyPr/>
          <a:lstStyle/>
          <a:p>
            <a:fld id="{3FB0125C-BAF6-4758-89FF-FC3CEB407A1E}" type="slidenum">
              <a:rPr lang="en-US" smtClean="0"/>
              <a:t>‹#›</a:t>
            </a:fld>
            <a:endParaRPr lang="en-US"/>
          </a:p>
        </p:txBody>
      </p:sp>
    </p:spTree>
    <p:extLst>
      <p:ext uri="{BB962C8B-B14F-4D97-AF65-F5344CB8AC3E}">
        <p14:creationId xmlns:p14="http://schemas.microsoft.com/office/powerpoint/2010/main" val="3713335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423902" y="38747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3" name="Google Shape;13;p3"/>
          <p:cNvSpPr txBox="1">
            <a:spLocks noGrp="1"/>
          </p:cNvSpPr>
          <p:nvPr>
            <p:ph type="subTitle" idx="1"/>
          </p:nvPr>
        </p:nvSpPr>
        <p:spPr>
          <a:xfrm>
            <a:off x="3423900" y="802521"/>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2023007" y="654113"/>
            <a:ext cx="17391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a:spLocks noGrp="1"/>
          </p:cNvSpPr>
          <p:nvPr>
            <p:ph type="ctrTitle" idx="3"/>
          </p:nvPr>
        </p:nvSpPr>
        <p:spPr>
          <a:xfrm>
            <a:off x="3425264" y="1224286"/>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6" name="Google Shape;16;p3"/>
          <p:cNvSpPr txBox="1">
            <a:spLocks noGrp="1"/>
          </p:cNvSpPr>
          <p:nvPr>
            <p:ph type="subTitle" idx="4"/>
          </p:nvPr>
        </p:nvSpPr>
        <p:spPr>
          <a:xfrm>
            <a:off x="3425259" y="1638859"/>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 name="Google Shape;17;p3"/>
          <p:cNvSpPr txBox="1">
            <a:spLocks noGrp="1"/>
          </p:cNvSpPr>
          <p:nvPr>
            <p:ph type="title" idx="5" hasCustomPrompt="1"/>
          </p:nvPr>
        </p:nvSpPr>
        <p:spPr>
          <a:xfrm>
            <a:off x="2023007" y="1488788"/>
            <a:ext cx="1615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ctrTitle" idx="6"/>
          </p:nvPr>
        </p:nvSpPr>
        <p:spPr>
          <a:xfrm>
            <a:off x="3427999" y="206109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9" name="Google Shape;19;p3"/>
          <p:cNvSpPr txBox="1">
            <a:spLocks noGrp="1"/>
          </p:cNvSpPr>
          <p:nvPr>
            <p:ph type="subTitle" idx="7"/>
          </p:nvPr>
        </p:nvSpPr>
        <p:spPr>
          <a:xfrm>
            <a:off x="3427997" y="2475197"/>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0" name="Google Shape;20;p3"/>
          <p:cNvSpPr txBox="1">
            <a:spLocks noGrp="1"/>
          </p:cNvSpPr>
          <p:nvPr>
            <p:ph type="title" idx="8" hasCustomPrompt="1"/>
          </p:nvPr>
        </p:nvSpPr>
        <p:spPr>
          <a:xfrm>
            <a:off x="2023007" y="232346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rot="5400000">
            <a:off x="6601629"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2" name="Google Shape;22;p3"/>
          <p:cNvSpPr txBox="1">
            <a:spLocks noGrp="1"/>
          </p:cNvSpPr>
          <p:nvPr>
            <p:ph type="ctrTitle" idx="13"/>
          </p:nvPr>
        </p:nvSpPr>
        <p:spPr>
          <a:xfrm>
            <a:off x="3427999" y="2897911"/>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3" name="Google Shape;23;p3"/>
          <p:cNvSpPr txBox="1">
            <a:spLocks noGrp="1"/>
          </p:cNvSpPr>
          <p:nvPr>
            <p:ph type="subTitle" idx="14"/>
          </p:nvPr>
        </p:nvSpPr>
        <p:spPr>
          <a:xfrm>
            <a:off x="3427997" y="3311534"/>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title" idx="15" hasCustomPrompt="1"/>
          </p:nvPr>
        </p:nvSpPr>
        <p:spPr>
          <a:xfrm>
            <a:off x="2023007" y="3158138"/>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ctrTitle" idx="16"/>
          </p:nvPr>
        </p:nvSpPr>
        <p:spPr>
          <a:xfrm>
            <a:off x="3427999" y="373472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6" name="Google Shape;26;p3"/>
          <p:cNvSpPr txBox="1">
            <a:spLocks noGrp="1"/>
          </p:cNvSpPr>
          <p:nvPr>
            <p:ph type="subTitle" idx="17"/>
          </p:nvPr>
        </p:nvSpPr>
        <p:spPr>
          <a:xfrm>
            <a:off x="3427997" y="4147872"/>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7" name="Google Shape;27;p3"/>
          <p:cNvSpPr txBox="1">
            <a:spLocks noGrp="1"/>
          </p:cNvSpPr>
          <p:nvPr>
            <p:ph type="title" idx="18" hasCustomPrompt="1"/>
          </p:nvPr>
        </p:nvSpPr>
        <p:spPr>
          <a:xfrm>
            <a:off x="2023007" y="399281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1">
  <p:cSld name="CUSTOM_13">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672375" y="1432475"/>
            <a:ext cx="3498000" cy="896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a:endParaRPr/>
          </a:p>
        </p:txBody>
      </p:sp>
      <p:sp>
        <p:nvSpPr>
          <p:cNvPr id="30" name="Google Shape;30;p4"/>
          <p:cNvSpPr txBox="1">
            <a:spLocks noGrp="1"/>
          </p:cNvSpPr>
          <p:nvPr>
            <p:ph type="subTitle" idx="1"/>
          </p:nvPr>
        </p:nvSpPr>
        <p:spPr>
          <a:xfrm flipH="1">
            <a:off x="1667175" y="2154225"/>
            <a:ext cx="2503200" cy="117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200"/>
              <a:buNone/>
              <a:defRPr>
                <a:solidFill>
                  <a:srgbClr val="434343"/>
                </a:solidFill>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our columns 1">
  <p:cSld name="CUSTOM_27_1_1">
    <p:spTree>
      <p:nvGrpSpPr>
        <p:cNvPr id="1" name="Shape 31"/>
        <p:cNvGrpSpPr/>
        <p:nvPr/>
      </p:nvGrpSpPr>
      <p:grpSpPr>
        <a:xfrm>
          <a:off x="0" y="0"/>
          <a:ext cx="0" cy="0"/>
          <a:chOff x="0" y="0"/>
          <a:chExt cx="0" cy="0"/>
        </a:xfrm>
      </p:grpSpPr>
      <p:sp>
        <p:nvSpPr>
          <p:cNvPr id="32" name="Google Shape;32;p5"/>
          <p:cNvSpPr txBox="1">
            <a:spLocks noGrp="1"/>
          </p:cNvSpPr>
          <p:nvPr>
            <p:ph type="ctrTitle"/>
          </p:nvPr>
        </p:nvSpPr>
        <p:spPr>
          <a:xfrm>
            <a:off x="631875" y="842025"/>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3" name="Google Shape;33;p5"/>
          <p:cNvSpPr txBox="1">
            <a:spLocks noGrp="1"/>
          </p:cNvSpPr>
          <p:nvPr>
            <p:ph type="subTitle" idx="1"/>
          </p:nvPr>
        </p:nvSpPr>
        <p:spPr>
          <a:xfrm>
            <a:off x="631884" y="1410841"/>
            <a:ext cx="2480700" cy="53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4" name="Google Shape;34;p5"/>
          <p:cNvSpPr txBox="1">
            <a:spLocks noGrp="1"/>
          </p:cNvSpPr>
          <p:nvPr>
            <p:ph type="ctrTitle" idx="2"/>
          </p:nvPr>
        </p:nvSpPr>
        <p:spPr>
          <a:xfrm>
            <a:off x="4213664" y="842025"/>
            <a:ext cx="26979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 name="Google Shape;35;p5"/>
          <p:cNvSpPr txBox="1">
            <a:spLocks noGrp="1"/>
          </p:cNvSpPr>
          <p:nvPr>
            <p:ph type="subTitle" idx="3"/>
          </p:nvPr>
        </p:nvSpPr>
        <p:spPr>
          <a:xfrm>
            <a:off x="4213664" y="1410841"/>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6" name="Google Shape;36;p5"/>
          <p:cNvSpPr txBox="1">
            <a:spLocks noGrp="1"/>
          </p:cNvSpPr>
          <p:nvPr>
            <p:ph type="ctrTitle" idx="4"/>
          </p:nvPr>
        </p:nvSpPr>
        <p:spPr>
          <a:xfrm>
            <a:off x="631883" y="3331927"/>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7" name="Google Shape;37;p5"/>
          <p:cNvSpPr txBox="1">
            <a:spLocks noGrp="1"/>
          </p:cNvSpPr>
          <p:nvPr>
            <p:ph type="subTitle" idx="5"/>
          </p:nvPr>
        </p:nvSpPr>
        <p:spPr>
          <a:xfrm>
            <a:off x="631884" y="3914208"/>
            <a:ext cx="24807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8" name="Google Shape;38;p5"/>
          <p:cNvSpPr txBox="1">
            <a:spLocks noGrp="1"/>
          </p:cNvSpPr>
          <p:nvPr>
            <p:ph type="ctrTitle" idx="6"/>
          </p:nvPr>
        </p:nvSpPr>
        <p:spPr>
          <a:xfrm rot="5400000">
            <a:off x="6685437"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39" name="Google Shape;39;p5"/>
          <p:cNvSpPr txBox="1">
            <a:spLocks noGrp="1"/>
          </p:cNvSpPr>
          <p:nvPr>
            <p:ph type="ctrTitle" idx="7"/>
          </p:nvPr>
        </p:nvSpPr>
        <p:spPr>
          <a:xfrm>
            <a:off x="4213664" y="3331934"/>
            <a:ext cx="25860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40" name="Google Shape;40;p5"/>
          <p:cNvSpPr txBox="1">
            <a:spLocks noGrp="1"/>
          </p:cNvSpPr>
          <p:nvPr>
            <p:ph type="subTitle" idx="8"/>
          </p:nvPr>
        </p:nvSpPr>
        <p:spPr>
          <a:xfrm>
            <a:off x="4213664" y="3914208"/>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1">
  <p:cSld name="CUSTOM_27">
    <p:spTree>
      <p:nvGrpSpPr>
        <p:cNvPr id="1" name="Shape 41"/>
        <p:cNvGrpSpPr/>
        <p:nvPr/>
      </p:nvGrpSpPr>
      <p:grpSpPr>
        <a:xfrm>
          <a:off x="0" y="0"/>
          <a:ext cx="0" cy="0"/>
          <a:chOff x="0" y="0"/>
          <a:chExt cx="0" cy="0"/>
        </a:xfrm>
      </p:grpSpPr>
      <p:sp>
        <p:nvSpPr>
          <p:cNvPr id="42" name="Google Shape;42;p6"/>
          <p:cNvSpPr txBox="1">
            <a:spLocks noGrp="1"/>
          </p:cNvSpPr>
          <p:nvPr>
            <p:ph type="ctrTitle"/>
          </p:nvPr>
        </p:nvSpPr>
        <p:spPr>
          <a:xfrm>
            <a:off x="4921575" y="2993035"/>
            <a:ext cx="18282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a:endParaRPr/>
          </a:p>
        </p:txBody>
      </p:sp>
      <p:sp>
        <p:nvSpPr>
          <p:cNvPr id="43" name="Google Shape;43;p6"/>
          <p:cNvSpPr txBox="1">
            <a:spLocks noGrp="1"/>
          </p:cNvSpPr>
          <p:nvPr>
            <p:ph type="subTitle" idx="1"/>
          </p:nvPr>
        </p:nvSpPr>
        <p:spPr>
          <a:xfrm>
            <a:off x="4921575" y="3553810"/>
            <a:ext cx="15222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4" name="Google Shape;44;p6"/>
          <p:cNvSpPr txBox="1">
            <a:spLocks noGrp="1"/>
          </p:cNvSpPr>
          <p:nvPr>
            <p:ph type="ctrTitle" idx="2"/>
          </p:nvPr>
        </p:nvSpPr>
        <p:spPr>
          <a:xfrm>
            <a:off x="906139" y="2993035"/>
            <a:ext cx="18282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a:endParaRPr/>
          </a:p>
        </p:txBody>
      </p:sp>
      <p:sp>
        <p:nvSpPr>
          <p:cNvPr id="45" name="Google Shape;45;p6"/>
          <p:cNvSpPr txBox="1">
            <a:spLocks noGrp="1"/>
          </p:cNvSpPr>
          <p:nvPr>
            <p:ph type="subTitle" idx="3"/>
          </p:nvPr>
        </p:nvSpPr>
        <p:spPr>
          <a:xfrm>
            <a:off x="906139" y="3553810"/>
            <a:ext cx="15222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6" name="Google Shape;46;p6"/>
          <p:cNvSpPr txBox="1">
            <a:spLocks noGrp="1"/>
          </p:cNvSpPr>
          <p:nvPr>
            <p:ph type="ctrTitle" idx="4"/>
          </p:nvPr>
        </p:nvSpPr>
        <p:spPr>
          <a:xfrm rot="5400000">
            <a:off x="6685437"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7" name="Google Shape;47;p6"/>
          <p:cNvSpPr txBox="1">
            <a:spLocks noGrp="1"/>
          </p:cNvSpPr>
          <p:nvPr>
            <p:ph type="ctrTitle" idx="5"/>
          </p:nvPr>
        </p:nvSpPr>
        <p:spPr>
          <a:xfrm>
            <a:off x="2928557" y="2993035"/>
            <a:ext cx="17988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a:endParaRPr/>
          </a:p>
        </p:txBody>
      </p:sp>
      <p:sp>
        <p:nvSpPr>
          <p:cNvPr id="48" name="Google Shape;48;p6"/>
          <p:cNvSpPr txBox="1">
            <a:spLocks noGrp="1"/>
          </p:cNvSpPr>
          <p:nvPr>
            <p:ph type="subTitle" idx="6"/>
          </p:nvPr>
        </p:nvSpPr>
        <p:spPr>
          <a:xfrm>
            <a:off x="2928550" y="3553810"/>
            <a:ext cx="14763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2">
  <p:cSld name="CUSTOM_14">
    <p:spTree>
      <p:nvGrpSpPr>
        <p:cNvPr id="1" name="Shape 49"/>
        <p:cNvGrpSpPr/>
        <p:nvPr/>
      </p:nvGrpSpPr>
      <p:grpSpPr>
        <a:xfrm>
          <a:off x="0" y="0"/>
          <a:ext cx="0" cy="0"/>
          <a:chOff x="0" y="0"/>
          <a:chExt cx="0" cy="0"/>
        </a:xfrm>
      </p:grpSpPr>
      <p:sp>
        <p:nvSpPr>
          <p:cNvPr id="50" name="Google Shape;50;p7"/>
          <p:cNvSpPr txBox="1">
            <a:spLocks noGrp="1"/>
          </p:cNvSpPr>
          <p:nvPr>
            <p:ph type="ctrTitle"/>
          </p:nvPr>
        </p:nvSpPr>
        <p:spPr>
          <a:xfrm>
            <a:off x="5432000" y="710675"/>
            <a:ext cx="28881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51" name="Google Shape;51;p7"/>
          <p:cNvSpPr txBox="1">
            <a:spLocks noGrp="1"/>
          </p:cNvSpPr>
          <p:nvPr>
            <p:ph type="subTitle" idx="1"/>
          </p:nvPr>
        </p:nvSpPr>
        <p:spPr>
          <a:xfrm>
            <a:off x="5363550" y="2724625"/>
            <a:ext cx="2956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text 3">
  <p:cSld name="CUSTOM_16">
    <p:spTree>
      <p:nvGrpSpPr>
        <p:cNvPr id="1" name="Shape 55"/>
        <p:cNvGrpSpPr/>
        <p:nvPr/>
      </p:nvGrpSpPr>
      <p:grpSpPr>
        <a:xfrm>
          <a:off x="0" y="0"/>
          <a:ext cx="0" cy="0"/>
          <a:chOff x="0" y="0"/>
          <a:chExt cx="0" cy="0"/>
        </a:xfrm>
      </p:grpSpPr>
      <p:sp>
        <p:nvSpPr>
          <p:cNvPr id="56" name="Google Shape;56;p9"/>
          <p:cNvSpPr txBox="1">
            <a:spLocks noGrp="1"/>
          </p:cNvSpPr>
          <p:nvPr>
            <p:ph type="subTitle" idx="1"/>
          </p:nvPr>
        </p:nvSpPr>
        <p:spPr>
          <a:xfrm>
            <a:off x="2117847" y="3380460"/>
            <a:ext cx="2951400" cy="295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7" name="Google Shape;57;p9"/>
          <p:cNvSpPr txBox="1">
            <a:spLocks noGrp="1"/>
          </p:cNvSpPr>
          <p:nvPr>
            <p:ph type="ctrTitle"/>
          </p:nvPr>
        </p:nvSpPr>
        <p:spPr>
          <a:xfrm rot="-5400000">
            <a:off x="-343101" y="1759150"/>
            <a:ext cx="2888100" cy="897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ext 4">
  <p:cSld name="CUSTOM_16_1">
    <p:spTree>
      <p:nvGrpSpPr>
        <p:cNvPr id="1" name="Shape 58"/>
        <p:cNvGrpSpPr/>
        <p:nvPr/>
      </p:nvGrpSpPr>
      <p:grpSpPr>
        <a:xfrm>
          <a:off x="0" y="0"/>
          <a:ext cx="0" cy="0"/>
          <a:chOff x="0" y="0"/>
          <a:chExt cx="0" cy="0"/>
        </a:xfrm>
      </p:grpSpPr>
      <p:sp>
        <p:nvSpPr>
          <p:cNvPr id="59" name="Google Shape;59;p10"/>
          <p:cNvSpPr txBox="1">
            <a:spLocks noGrp="1"/>
          </p:cNvSpPr>
          <p:nvPr>
            <p:ph type="subTitle" idx="1"/>
          </p:nvPr>
        </p:nvSpPr>
        <p:spPr>
          <a:xfrm flipH="1">
            <a:off x="4189625" y="3380460"/>
            <a:ext cx="2951400" cy="295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0" name="Google Shape;60;p10"/>
          <p:cNvSpPr txBox="1">
            <a:spLocks noGrp="1"/>
          </p:cNvSpPr>
          <p:nvPr>
            <p:ph type="ctrTitle"/>
          </p:nvPr>
        </p:nvSpPr>
        <p:spPr>
          <a:xfrm rot="5400000">
            <a:off x="6612409" y="1752564"/>
            <a:ext cx="2888100" cy="8979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p:cSld name="CUSTOM_38">
    <p:spTree>
      <p:nvGrpSpPr>
        <p:cNvPr id="1" name="Shape 63"/>
        <p:cNvGrpSpPr/>
        <p:nvPr/>
      </p:nvGrpSpPr>
      <p:grpSpPr>
        <a:xfrm>
          <a:off x="0" y="0"/>
          <a:ext cx="0" cy="0"/>
          <a:chOff x="0" y="0"/>
          <a:chExt cx="0" cy="0"/>
        </a:xfrm>
      </p:grpSpPr>
      <p:sp>
        <p:nvSpPr>
          <p:cNvPr id="64" name="Google Shape;64;p12"/>
          <p:cNvSpPr txBox="1">
            <a:spLocks noGrp="1"/>
          </p:cNvSpPr>
          <p:nvPr>
            <p:ph type="ctrTitle"/>
          </p:nvPr>
        </p:nvSpPr>
        <p:spPr>
          <a:xfrm>
            <a:off x="769725" y="1310050"/>
            <a:ext cx="34302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5" name="Google Shape;65;p12"/>
          <p:cNvSpPr txBox="1">
            <a:spLocks noGrp="1"/>
          </p:cNvSpPr>
          <p:nvPr>
            <p:ph type="title" idx="2" hasCustomPrompt="1"/>
          </p:nvPr>
        </p:nvSpPr>
        <p:spPr>
          <a:xfrm rot="5400000">
            <a:off x="7142178" y="3570226"/>
            <a:ext cx="1738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lvl1pPr>
            <a:lvl2pPr lvl="1"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marL="914400" lvl="1"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marL="1371600" lvl="2"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marL="1828800" lvl="3"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marL="2286000" lvl="4"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marL="2743200" lvl="5"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marL="3200400" lvl="6"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marL="3657600" lvl="7"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marL="4114800" lvl="8" indent="-30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8" r:id="rId9"/>
    <p:sldLayoutId id="2147483671" r:id="rId10"/>
    <p:sldLayoutId id="214748367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36.jpeg"/><Relationship Id="rId11" Type="http://schemas.openxmlformats.org/officeDocument/2006/relationships/image" Target="../media/image41.png"/><Relationship Id="rId5" Type="http://schemas.openxmlformats.org/officeDocument/2006/relationships/image" Target="../media/image35.jpe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jpe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9.xml"/><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image" Target="../media/image65.png"/><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image" Target="../media/image70.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72.png"/></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9.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2.png"/></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79.png"/><Relationship Id="rId5" Type="http://schemas.openxmlformats.org/officeDocument/2006/relationships/image" Target="../media/image70.png"/><Relationship Id="rId4" Type="http://schemas.openxmlformats.org/officeDocument/2006/relationships/image" Target="../media/image78.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8.xml"/><Relationship Id="rId1" Type="http://schemas.openxmlformats.org/officeDocument/2006/relationships/slideLayout" Target="../slideLayouts/slideLayout9.xml"/><Relationship Id="rId5" Type="http://schemas.openxmlformats.org/officeDocument/2006/relationships/image" Target="../media/image82.png"/><Relationship Id="rId4" Type="http://schemas.openxmlformats.org/officeDocument/2006/relationships/image" Target="../media/image81.png"/></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84.png"/></Relationships>
</file>

<file path=ppt/slides/_rels/slide3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10.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2.xml"/><Relationship Id="rId1" Type="http://schemas.openxmlformats.org/officeDocument/2006/relationships/slideLayout" Target="../slideLayouts/slideLayout10.xml"/><Relationship Id="rId4" Type="http://schemas.openxmlformats.org/officeDocument/2006/relationships/image" Target="../media/image91.png"/></Relationships>
</file>

<file path=ppt/slides/_rels/slide37.xml.rels><?xml version="1.0" encoding="UTF-8" standalone="yes"?>
<Relationships xmlns="http://schemas.openxmlformats.org/package/2006/relationships"><Relationship Id="rId3" Type="http://schemas.openxmlformats.org/officeDocument/2006/relationships/hyperlink" Target="http://127.0.0.1:5000/" TargetMode="External"/><Relationship Id="rId2" Type="http://schemas.openxmlformats.org/officeDocument/2006/relationships/notesSlide" Target="../notesSlides/notesSlide33.xml"/><Relationship Id="rId1" Type="http://schemas.openxmlformats.org/officeDocument/2006/relationships/slideLayout" Target="../slideLayouts/slideLayout10.xml"/><Relationship Id="rId5" Type="http://schemas.openxmlformats.org/officeDocument/2006/relationships/image" Target="../media/image91.png"/><Relationship Id="rId4" Type="http://schemas.openxmlformats.org/officeDocument/2006/relationships/image" Target="../media/image90.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 Id="rId9" Type="http://schemas.openxmlformats.org/officeDocument/2006/relationships/image" Target="../media/image9.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3.jpeg"/><Relationship Id="rId5" Type="http://schemas.openxmlformats.org/officeDocument/2006/relationships/image" Target="../media/image12.jpeg"/><Relationship Id="rId10" Type="http://schemas.openxmlformats.org/officeDocument/2006/relationships/image" Target="../media/image16.jpeg"/><Relationship Id="rId4" Type="http://schemas.openxmlformats.org/officeDocument/2006/relationships/image" Target="../media/image11.jpeg"/><Relationship Id="rId9"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2"/>
        <p:cNvGrpSpPr/>
        <p:nvPr/>
      </p:nvGrpSpPr>
      <p:grpSpPr>
        <a:xfrm>
          <a:off x="0" y="0"/>
          <a:ext cx="0" cy="0"/>
          <a:chOff x="0" y="0"/>
          <a:chExt cx="0" cy="0"/>
        </a:xfrm>
      </p:grpSpPr>
      <p:sp>
        <p:nvSpPr>
          <p:cNvPr id="124" name="Google Shape;124;p24"/>
          <p:cNvSpPr/>
          <p:nvPr/>
        </p:nvSpPr>
        <p:spPr>
          <a:xfrm rot="5400000">
            <a:off x="1428875" y="13850"/>
            <a:ext cx="3358800" cy="5026500"/>
          </a:xfrm>
          <a:prstGeom prst="rect">
            <a:avLst/>
          </a:prstGeom>
          <a:solidFill>
            <a:srgbClr val="908269">
              <a:alpha val="8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4"/>
          <p:cNvSpPr txBox="1">
            <a:spLocks noGrp="1"/>
          </p:cNvSpPr>
          <p:nvPr>
            <p:ph type="subTitle" idx="1"/>
          </p:nvPr>
        </p:nvSpPr>
        <p:spPr>
          <a:xfrm>
            <a:off x="1029125" y="3325025"/>
            <a:ext cx="2402100" cy="71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lt1"/>
                </a:solidFill>
              </a:rPr>
              <a:t>6500CSMM – Project</a:t>
            </a:r>
          </a:p>
          <a:p>
            <a:pPr marL="0" lvl="0" indent="0" algn="l" rtl="0">
              <a:spcBef>
                <a:spcPts val="0"/>
              </a:spcBef>
              <a:spcAft>
                <a:spcPts val="0"/>
              </a:spcAft>
              <a:buNone/>
            </a:pPr>
            <a:r>
              <a:rPr lang="en-US" dirty="0">
                <a:solidFill>
                  <a:schemeClr val="lt1"/>
                </a:solidFill>
              </a:rPr>
              <a:t>Presented by – </a:t>
            </a:r>
            <a:r>
              <a:rPr lang="en-US" dirty="0" err="1">
                <a:solidFill>
                  <a:schemeClr val="lt1"/>
                </a:solidFill>
              </a:rPr>
              <a:t>Khaing</a:t>
            </a:r>
            <a:r>
              <a:rPr lang="en-US" dirty="0">
                <a:solidFill>
                  <a:schemeClr val="lt1"/>
                </a:solidFill>
              </a:rPr>
              <a:t> </a:t>
            </a:r>
            <a:r>
              <a:rPr lang="en-US" dirty="0" err="1">
                <a:solidFill>
                  <a:schemeClr val="lt1"/>
                </a:solidFill>
              </a:rPr>
              <a:t>Khant</a:t>
            </a:r>
            <a:r>
              <a:rPr lang="en-US" dirty="0">
                <a:solidFill>
                  <a:schemeClr val="lt1"/>
                </a:solidFill>
              </a:rPr>
              <a:t> Kyaw</a:t>
            </a:r>
          </a:p>
          <a:p>
            <a:pPr marL="0" lvl="0" indent="0" algn="l" rtl="0">
              <a:spcBef>
                <a:spcPts val="0"/>
              </a:spcBef>
              <a:spcAft>
                <a:spcPts val="0"/>
              </a:spcAft>
              <a:buNone/>
            </a:pPr>
            <a:r>
              <a:rPr lang="en-US" dirty="0">
                <a:solidFill>
                  <a:schemeClr val="lt1"/>
                </a:solidFill>
              </a:rPr>
              <a:t>Supervised by- Dr. </a:t>
            </a:r>
            <a:r>
              <a:rPr lang="en-US" dirty="0" err="1">
                <a:solidFill>
                  <a:schemeClr val="lt1"/>
                </a:solidFill>
              </a:rPr>
              <a:t>Yuzana</a:t>
            </a:r>
            <a:r>
              <a:rPr lang="en-US" dirty="0">
                <a:solidFill>
                  <a:schemeClr val="lt1"/>
                </a:solidFill>
              </a:rPr>
              <a:t> Win</a:t>
            </a:r>
          </a:p>
          <a:p>
            <a:pPr marL="0" lvl="0" indent="0" algn="l" rtl="0">
              <a:spcBef>
                <a:spcPts val="0"/>
              </a:spcBef>
              <a:spcAft>
                <a:spcPts val="0"/>
              </a:spcAft>
              <a:buNone/>
            </a:pPr>
            <a:endParaRPr lang="en-US" dirty="0">
              <a:solidFill>
                <a:schemeClr val="lt1"/>
              </a:solidFill>
            </a:endParaRPr>
          </a:p>
        </p:txBody>
      </p:sp>
      <p:sp>
        <p:nvSpPr>
          <p:cNvPr id="126" name="Google Shape;126;p24"/>
          <p:cNvSpPr txBox="1">
            <a:spLocks noGrp="1"/>
          </p:cNvSpPr>
          <p:nvPr>
            <p:ph type="ctrTitle"/>
          </p:nvPr>
        </p:nvSpPr>
        <p:spPr>
          <a:xfrm>
            <a:off x="1029125" y="1378250"/>
            <a:ext cx="4592400" cy="178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dirty="0">
                <a:solidFill>
                  <a:schemeClr val="lt1"/>
                </a:solidFill>
              </a:rPr>
              <a:t>Data Analysis on Heart Disease Prediction Using Machine learning Algorithms</a:t>
            </a:r>
            <a:endParaRPr sz="2800" dirty="0">
              <a:solidFill>
                <a:schemeClr val="lt1"/>
              </a:solidFill>
            </a:endParaRPr>
          </a:p>
        </p:txBody>
      </p:sp>
      <p:sp>
        <p:nvSpPr>
          <p:cNvPr id="127" name="Google Shape;127;p24"/>
          <p:cNvSpPr/>
          <p:nvPr/>
        </p:nvSpPr>
        <p:spPr>
          <a:xfrm rot="-5400000" flipH="1">
            <a:off x="7354200" y="2416550"/>
            <a:ext cx="3358800" cy="221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Buy Cardiac Arrest Prediction Using Machine Learning Model Book Online at  Low Prices in India | Cardiac Arrest Prediction Using Machine Learning  Model Reviews &amp; Ratings - Amazon.in">
            <a:extLst>
              <a:ext uri="{FF2B5EF4-FFF2-40B4-BE49-F238E27FC236}">
                <a16:creationId xmlns:a16="http://schemas.microsoft.com/office/drawing/2014/main" id="{7A48113A-A1B1-3F95-A75C-31D8542C9A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9323" y="0"/>
            <a:ext cx="3430587"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3CB1322-6A8D-AE4C-4E7A-268B4F218258}"/>
              </a:ext>
            </a:extLst>
          </p:cNvPr>
          <p:cNvSpPr/>
          <p:nvPr/>
        </p:nvSpPr>
        <p:spPr>
          <a:xfrm>
            <a:off x="6566723" y="4471687"/>
            <a:ext cx="2266524" cy="428624"/>
          </a:xfrm>
          <a:prstGeom prst="rect">
            <a:avLst/>
          </a:prstGeom>
          <a:ln>
            <a:solidFill>
              <a:schemeClr val="accent5">
                <a:lumMod val="7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 23th May 2024</a:t>
            </a:r>
          </a:p>
          <a:p>
            <a:pPr algn="ctr"/>
            <a:r>
              <a:rPr lang="en-US" dirty="0"/>
              <a:t>Defense</a:t>
            </a:r>
          </a:p>
        </p:txBody>
      </p:sp>
      <p:sp>
        <p:nvSpPr>
          <p:cNvPr id="2" name="TextBox 1">
            <a:extLst>
              <a:ext uri="{FF2B5EF4-FFF2-40B4-BE49-F238E27FC236}">
                <a16:creationId xmlns:a16="http://schemas.microsoft.com/office/drawing/2014/main" id="{9E8DFF50-A1A1-1BB0-D9EB-3AB65B14C910}"/>
              </a:ext>
            </a:extLst>
          </p:cNvPr>
          <p:cNvSpPr txBox="1"/>
          <p:nvPr/>
        </p:nvSpPr>
        <p:spPr>
          <a:xfrm>
            <a:off x="8833247" y="4746423"/>
            <a:ext cx="914400" cy="307777"/>
          </a:xfrm>
          <a:prstGeom prst="rect">
            <a:avLst/>
          </a:prstGeom>
          <a:noFill/>
        </p:spPr>
        <p:txBody>
          <a:bodyPr wrap="square" rtlCol="0">
            <a:spAutoFit/>
          </a:bodyPr>
          <a:lstStyle/>
          <a:p>
            <a:r>
              <a:rPr lang="en-US" dirty="0"/>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12" name="Google Shape;163;p27">
            <a:extLst>
              <a:ext uri="{FF2B5EF4-FFF2-40B4-BE49-F238E27FC236}">
                <a16:creationId xmlns:a16="http://schemas.microsoft.com/office/drawing/2014/main" id="{1105D3BC-2519-CE05-A24C-6DEEA6556CE2}"/>
              </a:ext>
            </a:extLst>
          </p:cNvPr>
          <p:cNvSpPr/>
          <p:nvPr/>
        </p:nvSpPr>
        <p:spPr>
          <a:xfrm>
            <a:off x="305865" y="870366"/>
            <a:ext cx="2991000" cy="89670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3"/>
          <p:cNvSpPr/>
          <p:nvPr/>
        </p:nvSpPr>
        <p:spPr>
          <a:xfrm rot="10800000" flipH="1">
            <a:off x="307037" y="199613"/>
            <a:ext cx="4059900" cy="104536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3"/>
          <p:cNvSpPr txBox="1">
            <a:spLocks noGrp="1"/>
          </p:cNvSpPr>
          <p:nvPr>
            <p:ph type="ctrTitle"/>
          </p:nvPr>
        </p:nvSpPr>
        <p:spPr>
          <a:xfrm>
            <a:off x="366566" y="199612"/>
            <a:ext cx="3940841"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System Architecture</a:t>
            </a:r>
            <a:endParaRPr dirty="0">
              <a:solidFill>
                <a:schemeClr val="lt1"/>
              </a:solidFill>
            </a:endParaRPr>
          </a:p>
        </p:txBody>
      </p:sp>
      <p:sp>
        <p:nvSpPr>
          <p:cNvPr id="7" name="Google Shape;232;p33">
            <a:extLst>
              <a:ext uri="{FF2B5EF4-FFF2-40B4-BE49-F238E27FC236}">
                <a16:creationId xmlns:a16="http://schemas.microsoft.com/office/drawing/2014/main" id="{34F4DECE-7C8A-3E65-632F-9E8D79A8A5F2}"/>
              </a:ext>
            </a:extLst>
          </p:cNvPr>
          <p:cNvSpPr txBox="1">
            <a:spLocks/>
          </p:cNvSpPr>
          <p:nvPr/>
        </p:nvSpPr>
        <p:spPr>
          <a:xfrm>
            <a:off x="305865" y="869166"/>
            <a:ext cx="3940841" cy="897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2pPr>
            <a:lvl3pPr marR="0" lvl="2" algn="l"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3pPr>
            <a:lvl4pPr marR="0" lvl="3" algn="l"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4pPr>
            <a:lvl5pPr marR="0" lvl="4" algn="l"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5pPr>
            <a:lvl6pPr marR="0" lvl="5" algn="l"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6pPr>
            <a:lvl7pPr marR="0" lvl="6" algn="l"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7pPr>
            <a:lvl8pPr marR="0" lvl="7" algn="l"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8pPr>
            <a:lvl9pPr marR="0" lvl="8" algn="l"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9pPr>
          </a:lstStyle>
          <a:p>
            <a:r>
              <a:rPr lang="en-US" sz="2000" dirty="0">
                <a:solidFill>
                  <a:schemeClr val="tx1"/>
                </a:solidFill>
              </a:rPr>
              <a:t>Flow</a:t>
            </a:r>
            <a:r>
              <a:rPr lang="en-US" sz="2000" dirty="0">
                <a:solidFill>
                  <a:schemeClr val="lt1"/>
                </a:solidFill>
              </a:rPr>
              <a:t> </a:t>
            </a:r>
            <a:r>
              <a:rPr lang="en-US" sz="2000" dirty="0">
                <a:solidFill>
                  <a:schemeClr val="tx1"/>
                </a:solidFill>
              </a:rPr>
              <a:t>chart</a:t>
            </a:r>
          </a:p>
        </p:txBody>
      </p:sp>
      <p:sp>
        <p:nvSpPr>
          <p:cNvPr id="2" name="TextBox 1">
            <a:extLst>
              <a:ext uri="{FF2B5EF4-FFF2-40B4-BE49-F238E27FC236}">
                <a16:creationId xmlns:a16="http://schemas.microsoft.com/office/drawing/2014/main" id="{92E2B037-14D6-3123-D86A-62DDF5D90153}"/>
              </a:ext>
            </a:extLst>
          </p:cNvPr>
          <p:cNvSpPr txBox="1"/>
          <p:nvPr/>
        </p:nvSpPr>
        <p:spPr>
          <a:xfrm>
            <a:off x="8776097" y="4753567"/>
            <a:ext cx="914400" cy="307777"/>
          </a:xfrm>
          <a:prstGeom prst="rect">
            <a:avLst/>
          </a:prstGeom>
          <a:noFill/>
        </p:spPr>
        <p:txBody>
          <a:bodyPr wrap="square" rtlCol="0">
            <a:spAutoFit/>
          </a:bodyPr>
          <a:lstStyle/>
          <a:p>
            <a:r>
              <a:rPr lang="en-US" dirty="0"/>
              <a:t>11</a:t>
            </a:r>
          </a:p>
        </p:txBody>
      </p:sp>
      <p:pic>
        <p:nvPicPr>
          <p:cNvPr id="8" name="Picture 7">
            <a:extLst>
              <a:ext uri="{FF2B5EF4-FFF2-40B4-BE49-F238E27FC236}">
                <a16:creationId xmlns:a16="http://schemas.microsoft.com/office/drawing/2014/main" id="{050D366B-1DEF-5602-7EF9-E145DCE082D2}"/>
              </a:ext>
            </a:extLst>
          </p:cNvPr>
          <p:cNvPicPr>
            <a:picLocks noChangeAspect="1"/>
          </p:cNvPicPr>
          <p:nvPr/>
        </p:nvPicPr>
        <p:blipFill>
          <a:blip r:embed="rId3"/>
          <a:stretch>
            <a:fillRect/>
          </a:stretch>
        </p:blipFill>
        <p:spPr>
          <a:xfrm>
            <a:off x="2257276" y="0"/>
            <a:ext cx="4629447" cy="5143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2"/>
                                        </p:tgtEl>
                                      </p:cBhvr>
                                    </p:animEffect>
                                    <p:set>
                                      <p:cBhvr>
                                        <p:cTn id="10" dur="1" fill="hold">
                                          <p:stCondLst>
                                            <p:cond delay="499"/>
                                          </p:stCondLst>
                                        </p:cTn>
                                        <p:tgtEl>
                                          <p:spTgt spid="1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32"/>
                                        </p:tgtEl>
                                      </p:cBhvr>
                                    </p:animEffect>
                                    <p:set>
                                      <p:cBhvr>
                                        <p:cTn id="13" dur="1" fill="hold">
                                          <p:stCondLst>
                                            <p:cond delay="499"/>
                                          </p:stCondLst>
                                        </p:cTn>
                                        <p:tgtEl>
                                          <p:spTgt spid="232"/>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229"/>
                                        </p:tgtEl>
                                      </p:cBhvr>
                                    </p:animEffect>
                                    <p:set>
                                      <p:cBhvr>
                                        <p:cTn id="16" dur="1" fill="hold">
                                          <p:stCondLst>
                                            <p:cond delay="499"/>
                                          </p:stCondLst>
                                        </p:cTn>
                                        <p:tgtEl>
                                          <p:spTgt spid="229"/>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29" grpId="0" animBg="1"/>
      <p:bldP spid="232"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Google Shape;246;p35"/>
          <p:cNvSpPr/>
          <p:nvPr/>
        </p:nvSpPr>
        <p:spPr>
          <a:xfrm>
            <a:off x="719999" y="539999"/>
            <a:ext cx="3573395" cy="1803151"/>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5"/>
          <p:cNvSpPr txBox="1">
            <a:spLocks noGrp="1"/>
          </p:cNvSpPr>
          <p:nvPr>
            <p:ph type="ctrTitle"/>
          </p:nvPr>
        </p:nvSpPr>
        <p:spPr>
          <a:xfrm>
            <a:off x="769725" y="1310050"/>
            <a:ext cx="3430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lt1"/>
                </a:solidFill>
              </a:rPr>
              <a:t>Experimental Result</a:t>
            </a:r>
            <a:endParaRPr dirty="0">
              <a:solidFill>
                <a:schemeClr val="lt1"/>
              </a:solidFill>
            </a:endParaRPr>
          </a:p>
        </p:txBody>
      </p:sp>
      <p:sp>
        <p:nvSpPr>
          <p:cNvPr id="2" name="Google Shape;163;p27">
            <a:extLst>
              <a:ext uri="{FF2B5EF4-FFF2-40B4-BE49-F238E27FC236}">
                <a16:creationId xmlns:a16="http://schemas.microsoft.com/office/drawing/2014/main" id="{40EF4584-94DC-D4C1-1952-332B253E7F9F}"/>
              </a:ext>
            </a:extLst>
          </p:cNvPr>
          <p:cNvSpPr/>
          <p:nvPr/>
        </p:nvSpPr>
        <p:spPr>
          <a:xfrm>
            <a:off x="3027720" y="2343150"/>
            <a:ext cx="4266047" cy="1678781"/>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Google Shape;189;p29">
            <a:extLst>
              <a:ext uri="{FF2B5EF4-FFF2-40B4-BE49-F238E27FC236}">
                <a16:creationId xmlns:a16="http://schemas.microsoft.com/office/drawing/2014/main" id="{011D2174-04FC-1A71-3142-0E7534718263}"/>
              </a:ext>
            </a:extLst>
          </p:cNvPr>
          <p:cNvSpPr txBox="1">
            <a:spLocks/>
          </p:cNvSpPr>
          <p:nvPr/>
        </p:nvSpPr>
        <p:spPr>
          <a:xfrm>
            <a:off x="3392665" y="2738526"/>
            <a:ext cx="3536156" cy="88802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2400" b="1" dirty="0">
                <a:latin typeface="Livvic" pitchFamily="2" charset="0"/>
              </a:rPr>
              <a:t>Data Set Merging and Preprocessing </a:t>
            </a:r>
          </a:p>
        </p:txBody>
      </p:sp>
      <p:pic>
        <p:nvPicPr>
          <p:cNvPr id="5" name="Picture 4">
            <a:extLst>
              <a:ext uri="{FF2B5EF4-FFF2-40B4-BE49-F238E27FC236}">
                <a16:creationId xmlns:a16="http://schemas.microsoft.com/office/drawing/2014/main" id="{F9BD2580-E25B-D672-E9E4-0C5689EA147C}"/>
              </a:ext>
            </a:extLst>
          </p:cNvPr>
          <p:cNvPicPr>
            <a:picLocks noChangeAspect="1"/>
          </p:cNvPicPr>
          <p:nvPr/>
        </p:nvPicPr>
        <p:blipFill>
          <a:blip r:embed="rId3"/>
          <a:stretch>
            <a:fillRect/>
          </a:stretch>
        </p:blipFill>
        <p:spPr>
          <a:xfrm>
            <a:off x="2262501" y="409432"/>
            <a:ext cx="4155256" cy="920092"/>
          </a:xfrm>
          <a:prstGeom prst="rect">
            <a:avLst/>
          </a:prstGeom>
        </p:spPr>
      </p:pic>
      <p:pic>
        <p:nvPicPr>
          <p:cNvPr id="7" name="Picture 6">
            <a:extLst>
              <a:ext uri="{FF2B5EF4-FFF2-40B4-BE49-F238E27FC236}">
                <a16:creationId xmlns:a16="http://schemas.microsoft.com/office/drawing/2014/main" id="{AD8FAF68-64A4-E7CE-6018-028D20835680}"/>
              </a:ext>
            </a:extLst>
          </p:cNvPr>
          <p:cNvPicPr>
            <a:picLocks noChangeAspect="1"/>
          </p:cNvPicPr>
          <p:nvPr/>
        </p:nvPicPr>
        <p:blipFill>
          <a:blip r:embed="rId4"/>
          <a:stretch>
            <a:fillRect/>
          </a:stretch>
        </p:blipFill>
        <p:spPr>
          <a:xfrm>
            <a:off x="1013138" y="1542173"/>
            <a:ext cx="6903207" cy="3280733"/>
          </a:xfrm>
          <a:prstGeom prst="rect">
            <a:avLst/>
          </a:prstGeom>
        </p:spPr>
      </p:pic>
      <p:sp>
        <p:nvSpPr>
          <p:cNvPr id="12" name="Rectangle 11">
            <a:extLst>
              <a:ext uri="{FF2B5EF4-FFF2-40B4-BE49-F238E27FC236}">
                <a16:creationId xmlns:a16="http://schemas.microsoft.com/office/drawing/2014/main" id="{03169286-572E-9DC9-CC99-7C2135D8A580}"/>
              </a:ext>
            </a:extLst>
          </p:cNvPr>
          <p:cNvSpPr/>
          <p:nvPr/>
        </p:nvSpPr>
        <p:spPr>
          <a:xfrm>
            <a:off x="1186913" y="2167989"/>
            <a:ext cx="6555658" cy="15301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a:extLst>
              <a:ext uri="{FF2B5EF4-FFF2-40B4-BE49-F238E27FC236}">
                <a16:creationId xmlns:a16="http://schemas.microsoft.com/office/drawing/2014/main" id="{11573303-6D4C-DCBB-D7E3-BBCA3AFA8D7A}"/>
              </a:ext>
            </a:extLst>
          </p:cNvPr>
          <p:cNvSpPr/>
          <p:nvPr/>
        </p:nvSpPr>
        <p:spPr>
          <a:xfrm>
            <a:off x="1062300" y="3563562"/>
            <a:ext cx="4726442" cy="16777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B97F1A6-4422-5F6D-51B4-82700A74407B}"/>
              </a:ext>
            </a:extLst>
          </p:cNvPr>
          <p:cNvSpPr/>
          <p:nvPr/>
        </p:nvSpPr>
        <p:spPr>
          <a:xfrm>
            <a:off x="1472380" y="2371428"/>
            <a:ext cx="377853" cy="97645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683DCE1-C364-2C75-227E-A2EB8D78A16C}"/>
              </a:ext>
            </a:extLst>
          </p:cNvPr>
          <p:cNvSpPr/>
          <p:nvPr/>
        </p:nvSpPr>
        <p:spPr>
          <a:xfrm>
            <a:off x="1522695" y="3706500"/>
            <a:ext cx="188926" cy="97645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A81F0CB-5A96-B714-FEB8-22D64D711BAC}"/>
              </a:ext>
            </a:extLst>
          </p:cNvPr>
          <p:cNvSpPr/>
          <p:nvPr/>
        </p:nvSpPr>
        <p:spPr>
          <a:xfrm>
            <a:off x="4409768" y="2404974"/>
            <a:ext cx="488310" cy="97645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6024298-A5E2-6391-7F71-006D71905B32}"/>
              </a:ext>
            </a:extLst>
          </p:cNvPr>
          <p:cNvSpPr/>
          <p:nvPr/>
        </p:nvSpPr>
        <p:spPr>
          <a:xfrm>
            <a:off x="3089787" y="3743115"/>
            <a:ext cx="302878" cy="97645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28421F1-495D-522E-B1C4-093E1B6D6416}"/>
              </a:ext>
            </a:extLst>
          </p:cNvPr>
          <p:cNvSpPr txBox="1"/>
          <p:nvPr/>
        </p:nvSpPr>
        <p:spPr>
          <a:xfrm>
            <a:off x="8686800" y="4822906"/>
            <a:ext cx="914400" cy="307777"/>
          </a:xfrm>
          <a:prstGeom prst="rect">
            <a:avLst/>
          </a:prstGeom>
          <a:noFill/>
        </p:spPr>
        <p:txBody>
          <a:bodyPr wrap="square" rtlCol="0">
            <a:spAutoFit/>
          </a:bodyPr>
          <a:lstStyle/>
          <a:p>
            <a:r>
              <a:rPr lang="en-US" dirty="0"/>
              <a:t>13</a:t>
            </a:r>
          </a:p>
        </p:txBody>
      </p:sp>
    </p:spTree>
    <p:extLst>
      <p:ext uri="{BB962C8B-B14F-4D97-AF65-F5344CB8AC3E}">
        <p14:creationId xmlns:p14="http://schemas.microsoft.com/office/powerpoint/2010/main" val="3493228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xit" presetSubtype="0" accel="100000" fill="hold" grpId="0" nodeType="clickEffect">
                                  <p:stCondLst>
                                    <p:cond delay="0"/>
                                  </p:stCondLst>
                                  <p:childTnLst>
                                    <p:anim calcmode="lin" valueType="num">
                                      <p:cBhvr>
                                        <p:cTn id="6" dur="1000"/>
                                        <p:tgtEl>
                                          <p:spTgt spid="247"/>
                                        </p:tgtEl>
                                        <p:attrNameLst>
                                          <p:attrName>ppt_w</p:attrName>
                                        </p:attrNameLst>
                                      </p:cBhvr>
                                      <p:tavLst>
                                        <p:tav tm="0">
                                          <p:val>
                                            <p:strVal val="ppt_w"/>
                                          </p:val>
                                        </p:tav>
                                        <p:tav tm="100000">
                                          <p:val>
                                            <p:strVal val="ppt_w+.3"/>
                                          </p:val>
                                        </p:tav>
                                      </p:tavLst>
                                    </p:anim>
                                    <p:anim calcmode="lin" valueType="num">
                                      <p:cBhvr>
                                        <p:cTn id="7" dur="1000"/>
                                        <p:tgtEl>
                                          <p:spTgt spid="247"/>
                                        </p:tgtEl>
                                        <p:attrNameLst>
                                          <p:attrName>ppt_h</p:attrName>
                                        </p:attrNameLst>
                                      </p:cBhvr>
                                      <p:tavLst>
                                        <p:tav tm="0">
                                          <p:val>
                                            <p:strVal val="ppt_h"/>
                                          </p:val>
                                        </p:tav>
                                        <p:tav tm="100000">
                                          <p:val>
                                            <p:strVal val="ppt_h"/>
                                          </p:val>
                                        </p:tav>
                                      </p:tavLst>
                                    </p:anim>
                                    <p:animEffect transition="out" filter="fade">
                                      <p:cBhvr>
                                        <p:cTn id="8" dur="1000"/>
                                        <p:tgtEl>
                                          <p:spTgt spid="247"/>
                                        </p:tgtEl>
                                      </p:cBhvr>
                                    </p:animEffect>
                                    <p:set>
                                      <p:cBhvr>
                                        <p:cTn id="9" dur="1" fill="hold">
                                          <p:stCondLst>
                                            <p:cond delay="999"/>
                                          </p:stCondLst>
                                        </p:cTn>
                                        <p:tgtEl>
                                          <p:spTgt spid="247"/>
                                        </p:tgtEl>
                                        <p:attrNameLst>
                                          <p:attrName>style.visibility</p:attrName>
                                        </p:attrNameLst>
                                      </p:cBhvr>
                                      <p:to>
                                        <p:strVal val="hidden"/>
                                      </p:to>
                                    </p:set>
                                  </p:childTnLst>
                                </p:cTn>
                              </p:par>
                              <p:par>
                                <p:cTn id="10" presetID="50" presetClass="exit" presetSubtype="0" accel="100000" fill="hold" grpId="0" nodeType="withEffect">
                                  <p:stCondLst>
                                    <p:cond delay="0"/>
                                  </p:stCondLst>
                                  <p:childTnLst>
                                    <p:anim calcmode="lin" valueType="num">
                                      <p:cBhvr>
                                        <p:cTn id="11" dur="1000"/>
                                        <p:tgtEl>
                                          <p:spTgt spid="246"/>
                                        </p:tgtEl>
                                        <p:attrNameLst>
                                          <p:attrName>ppt_w</p:attrName>
                                        </p:attrNameLst>
                                      </p:cBhvr>
                                      <p:tavLst>
                                        <p:tav tm="0">
                                          <p:val>
                                            <p:strVal val="ppt_w"/>
                                          </p:val>
                                        </p:tav>
                                        <p:tav tm="100000">
                                          <p:val>
                                            <p:strVal val="ppt_w+.3"/>
                                          </p:val>
                                        </p:tav>
                                      </p:tavLst>
                                    </p:anim>
                                    <p:anim calcmode="lin" valueType="num">
                                      <p:cBhvr>
                                        <p:cTn id="12" dur="1000"/>
                                        <p:tgtEl>
                                          <p:spTgt spid="246"/>
                                        </p:tgtEl>
                                        <p:attrNameLst>
                                          <p:attrName>ppt_h</p:attrName>
                                        </p:attrNameLst>
                                      </p:cBhvr>
                                      <p:tavLst>
                                        <p:tav tm="0">
                                          <p:val>
                                            <p:strVal val="ppt_h"/>
                                          </p:val>
                                        </p:tav>
                                        <p:tav tm="100000">
                                          <p:val>
                                            <p:strVal val="ppt_h"/>
                                          </p:val>
                                        </p:tav>
                                      </p:tavLst>
                                    </p:anim>
                                    <p:animEffect transition="out" filter="fade">
                                      <p:cBhvr>
                                        <p:cTn id="13" dur="1000"/>
                                        <p:tgtEl>
                                          <p:spTgt spid="246"/>
                                        </p:tgtEl>
                                      </p:cBhvr>
                                    </p:animEffect>
                                    <p:set>
                                      <p:cBhvr>
                                        <p:cTn id="14" dur="1" fill="hold">
                                          <p:stCondLst>
                                            <p:cond delay="999"/>
                                          </p:stCondLst>
                                        </p:cTn>
                                        <p:tgtEl>
                                          <p:spTgt spid="246"/>
                                        </p:tgtEl>
                                        <p:attrNameLst>
                                          <p:attrName>style.visibility</p:attrName>
                                        </p:attrNameLst>
                                      </p:cBhvr>
                                      <p:to>
                                        <p:strVal val="hidden"/>
                                      </p:to>
                                    </p:set>
                                  </p:childTnLst>
                                </p:cTn>
                              </p:par>
                              <p:par>
                                <p:cTn id="15" presetID="50" presetClass="exit" presetSubtype="0" accel="100000" fill="hold" grpId="0" nodeType="withEffect">
                                  <p:stCondLst>
                                    <p:cond delay="0"/>
                                  </p:stCondLst>
                                  <p:childTnLst>
                                    <p:anim calcmode="lin" valueType="num">
                                      <p:cBhvr>
                                        <p:cTn id="16" dur="1000"/>
                                        <p:tgtEl>
                                          <p:spTgt spid="3"/>
                                        </p:tgtEl>
                                        <p:attrNameLst>
                                          <p:attrName>ppt_w</p:attrName>
                                        </p:attrNameLst>
                                      </p:cBhvr>
                                      <p:tavLst>
                                        <p:tav tm="0">
                                          <p:val>
                                            <p:strVal val="ppt_w"/>
                                          </p:val>
                                        </p:tav>
                                        <p:tav tm="100000">
                                          <p:val>
                                            <p:strVal val="ppt_w+.3"/>
                                          </p:val>
                                        </p:tav>
                                      </p:tavLst>
                                    </p:anim>
                                    <p:anim calcmode="lin" valueType="num">
                                      <p:cBhvr>
                                        <p:cTn id="17" dur="1000"/>
                                        <p:tgtEl>
                                          <p:spTgt spid="3"/>
                                        </p:tgtEl>
                                        <p:attrNameLst>
                                          <p:attrName>ppt_h</p:attrName>
                                        </p:attrNameLst>
                                      </p:cBhvr>
                                      <p:tavLst>
                                        <p:tav tm="0">
                                          <p:val>
                                            <p:strVal val="ppt_h"/>
                                          </p:val>
                                        </p:tav>
                                        <p:tav tm="100000">
                                          <p:val>
                                            <p:strVal val="ppt_h"/>
                                          </p:val>
                                        </p:tav>
                                      </p:tavLst>
                                    </p:anim>
                                    <p:animEffect transition="out" filter="fade">
                                      <p:cBhvr>
                                        <p:cTn id="18" dur="1000"/>
                                        <p:tgtEl>
                                          <p:spTgt spid="3"/>
                                        </p:tgtEl>
                                      </p:cBhvr>
                                    </p:animEffect>
                                    <p:set>
                                      <p:cBhvr>
                                        <p:cTn id="19" dur="1" fill="hold">
                                          <p:stCondLst>
                                            <p:cond delay="999"/>
                                          </p:stCondLst>
                                        </p:cTn>
                                        <p:tgtEl>
                                          <p:spTgt spid="3"/>
                                        </p:tgtEl>
                                        <p:attrNameLst>
                                          <p:attrName>style.visibility</p:attrName>
                                        </p:attrNameLst>
                                      </p:cBhvr>
                                      <p:to>
                                        <p:strVal val="hidden"/>
                                      </p:to>
                                    </p:set>
                                  </p:childTnLst>
                                </p:cTn>
                              </p:par>
                              <p:par>
                                <p:cTn id="20" presetID="50" presetClass="exit" presetSubtype="0" accel="100000" fill="hold" grpId="0" nodeType="withEffect">
                                  <p:stCondLst>
                                    <p:cond delay="0"/>
                                  </p:stCondLst>
                                  <p:childTnLst>
                                    <p:anim calcmode="lin" valueType="num">
                                      <p:cBhvr>
                                        <p:cTn id="21" dur="1000"/>
                                        <p:tgtEl>
                                          <p:spTgt spid="2"/>
                                        </p:tgtEl>
                                        <p:attrNameLst>
                                          <p:attrName>ppt_w</p:attrName>
                                        </p:attrNameLst>
                                      </p:cBhvr>
                                      <p:tavLst>
                                        <p:tav tm="0">
                                          <p:val>
                                            <p:strVal val="ppt_w"/>
                                          </p:val>
                                        </p:tav>
                                        <p:tav tm="100000">
                                          <p:val>
                                            <p:strVal val="ppt_w+.3"/>
                                          </p:val>
                                        </p:tav>
                                      </p:tavLst>
                                    </p:anim>
                                    <p:anim calcmode="lin" valueType="num">
                                      <p:cBhvr>
                                        <p:cTn id="22" dur="1000"/>
                                        <p:tgtEl>
                                          <p:spTgt spid="2"/>
                                        </p:tgtEl>
                                        <p:attrNameLst>
                                          <p:attrName>ppt_h</p:attrName>
                                        </p:attrNameLst>
                                      </p:cBhvr>
                                      <p:tavLst>
                                        <p:tav tm="0">
                                          <p:val>
                                            <p:strVal val="ppt_h"/>
                                          </p:val>
                                        </p:tav>
                                        <p:tav tm="100000">
                                          <p:val>
                                            <p:strVal val="ppt_h"/>
                                          </p:val>
                                        </p:tav>
                                      </p:tavLst>
                                    </p:anim>
                                    <p:animEffect transition="out" filter="fade">
                                      <p:cBhvr>
                                        <p:cTn id="23" dur="1000"/>
                                        <p:tgtEl>
                                          <p:spTgt spid="2"/>
                                        </p:tgtEl>
                                      </p:cBhvr>
                                    </p:animEffect>
                                    <p:set>
                                      <p:cBhvr>
                                        <p:cTn id="24" dur="1" fill="hold">
                                          <p:stCondLst>
                                            <p:cond delay="999"/>
                                          </p:stCondLst>
                                        </p:cTn>
                                        <p:tgtEl>
                                          <p:spTgt spid="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barn(inVertical)">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left)">
                                      <p:cBhvr>
                                        <p:cTn id="34" dur="500"/>
                                        <p:tgtEl>
                                          <p:spTgt spid="7"/>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500"/>
                                        <p:tgtEl>
                                          <p:spTgt spid="12"/>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left)">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1000"/>
                                        <p:tgtEl>
                                          <p:spTgt spid="14"/>
                                        </p:tgtEl>
                                      </p:cBhvr>
                                    </p:animEffect>
                                    <p:anim calcmode="lin" valueType="num">
                                      <p:cBhvr>
                                        <p:cTn id="46" dur="1000" fill="hold"/>
                                        <p:tgtEl>
                                          <p:spTgt spid="14"/>
                                        </p:tgtEl>
                                        <p:attrNameLst>
                                          <p:attrName>ppt_x</p:attrName>
                                        </p:attrNameLst>
                                      </p:cBhvr>
                                      <p:tavLst>
                                        <p:tav tm="0">
                                          <p:val>
                                            <p:strVal val="#ppt_x"/>
                                          </p:val>
                                        </p:tav>
                                        <p:tav tm="100000">
                                          <p:val>
                                            <p:strVal val="#ppt_x"/>
                                          </p:val>
                                        </p:tav>
                                      </p:tavLst>
                                    </p:anim>
                                    <p:anim calcmode="lin" valueType="num">
                                      <p:cBhvr>
                                        <p:cTn id="47" dur="1000" fill="hold"/>
                                        <p:tgtEl>
                                          <p:spTgt spid="14"/>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1000"/>
                                        <p:tgtEl>
                                          <p:spTgt spid="15"/>
                                        </p:tgtEl>
                                      </p:cBhvr>
                                    </p:animEffect>
                                    <p:anim calcmode="lin" valueType="num">
                                      <p:cBhvr>
                                        <p:cTn id="51" dur="1000" fill="hold"/>
                                        <p:tgtEl>
                                          <p:spTgt spid="15"/>
                                        </p:tgtEl>
                                        <p:attrNameLst>
                                          <p:attrName>ppt_x</p:attrName>
                                        </p:attrNameLst>
                                      </p:cBhvr>
                                      <p:tavLst>
                                        <p:tav tm="0">
                                          <p:val>
                                            <p:strVal val="#ppt_x"/>
                                          </p:val>
                                        </p:tav>
                                        <p:tav tm="100000">
                                          <p:val>
                                            <p:strVal val="#ppt_x"/>
                                          </p:val>
                                        </p:tav>
                                      </p:tavLst>
                                    </p:anim>
                                    <p:anim calcmode="lin" valueType="num">
                                      <p:cBhvr>
                                        <p:cTn id="52"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1000"/>
                                        <p:tgtEl>
                                          <p:spTgt spid="16"/>
                                        </p:tgtEl>
                                      </p:cBhvr>
                                    </p:animEffect>
                                    <p:anim calcmode="lin" valueType="num">
                                      <p:cBhvr>
                                        <p:cTn id="58" dur="1000" fill="hold"/>
                                        <p:tgtEl>
                                          <p:spTgt spid="16"/>
                                        </p:tgtEl>
                                        <p:attrNameLst>
                                          <p:attrName>ppt_x</p:attrName>
                                        </p:attrNameLst>
                                      </p:cBhvr>
                                      <p:tavLst>
                                        <p:tav tm="0">
                                          <p:val>
                                            <p:strVal val="#ppt_x"/>
                                          </p:val>
                                        </p:tav>
                                        <p:tav tm="100000">
                                          <p:val>
                                            <p:strVal val="#ppt_x"/>
                                          </p:val>
                                        </p:tav>
                                      </p:tavLst>
                                    </p:anim>
                                    <p:anim calcmode="lin" valueType="num">
                                      <p:cBhvr>
                                        <p:cTn id="59" dur="1000" fill="hold"/>
                                        <p:tgtEl>
                                          <p:spTgt spid="16"/>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anim calcmode="lin" valueType="num">
                                      <p:cBhvr>
                                        <p:cTn id="63" dur="1000" fill="hold"/>
                                        <p:tgtEl>
                                          <p:spTgt spid="17"/>
                                        </p:tgtEl>
                                        <p:attrNameLst>
                                          <p:attrName>ppt_x</p:attrName>
                                        </p:attrNameLst>
                                      </p:cBhvr>
                                      <p:tavLst>
                                        <p:tav tm="0">
                                          <p:val>
                                            <p:strVal val="#ppt_x"/>
                                          </p:val>
                                        </p:tav>
                                        <p:tav tm="100000">
                                          <p:val>
                                            <p:strVal val="#ppt_x"/>
                                          </p:val>
                                        </p:tav>
                                      </p:tavLst>
                                    </p:anim>
                                    <p:anim calcmode="lin" valueType="num">
                                      <p:cBhvr>
                                        <p:cTn id="6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 grpId="0" animBg="1"/>
      <p:bldP spid="247" grpId="0"/>
      <p:bldP spid="2" grpId="0" animBg="1"/>
      <p:bldP spid="3" grpId="0"/>
      <p:bldP spid="12" grpId="0" animBg="1"/>
      <p:bldP spid="13" grpId="0" animBg="1"/>
      <p:bldP spid="14" grpId="0" animBg="1"/>
      <p:bldP spid="15" grpId="0" animBg="1"/>
      <p:bldP spid="16" grpId="0"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167;p27">
            <a:extLst>
              <a:ext uri="{FF2B5EF4-FFF2-40B4-BE49-F238E27FC236}">
                <a16:creationId xmlns:a16="http://schemas.microsoft.com/office/drawing/2014/main" id="{078B9AE6-7D91-FF65-6909-3D8DAD51C82A}"/>
              </a:ext>
            </a:extLst>
          </p:cNvPr>
          <p:cNvSpPr/>
          <p:nvPr/>
        </p:nvSpPr>
        <p:spPr>
          <a:xfrm>
            <a:off x="8781900" y="1726727"/>
            <a:ext cx="362100" cy="198870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081DC096-12D7-9A57-7A66-E301372197D2}"/>
              </a:ext>
            </a:extLst>
          </p:cNvPr>
          <p:cNvPicPr>
            <a:picLocks noChangeAspect="1"/>
          </p:cNvPicPr>
          <p:nvPr/>
        </p:nvPicPr>
        <p:blipFill>
          <a:blip r:embed="rId3"/>
          <a:stretch>
            <a:fillRect/>
          </a:stretch>
        </p:blipFill>
        <p:spPr>
          <a:xfrm>
            <a:off x="457302" y="224006"/>
            <a:ext cx="4971284" cy="874749"/>
          </a:xfrm>
          <a:prstGeom prst="rect">
            <a:avLst/>
          </a:prstGeom>
        </p:spPr>
      </p:pic>
      <p:pic>
        <p:nvPicPr>
          <p:cNvPr id="7" name="Picture 6">
            <a:extLst>
              <a:ext uri="{FF2B5EF4-FFF2-40B4-BE49-F238E27FC236}">
                <a16:creationId xmlns:a16="http://schemas.microsoft.com/office/drawing/2014/main" id="{E4E3F8F9-88F8-4B4A-5D3B-EE2F67AABBE5}"/>
              </a:ext>
            </a:extLst>
          </p:cNvPr>
          <p:cNvPicPr>
            <a:picLocks noChangeAspect="1"/>
          </p:cNvPicPr>
          <p:nvPr/>
        </p:nvPicPr>
        <p:blipFill>
          <a:blip r:embed="rId4"/>
          <a:stretch>
            <a:fillRect/>
          </a:stretch>
        </p:blipFill>
        <p:spPr>
          <a:xfrm>
            <a:off x="156811" y="1379329"/>
            <a:ext cx="8830377" cy="310357"/>
          </a:xfrm>
          <a:prstGeom prst="rect">
            <a:avLst/>
          </a:prstGeom>
        </p:spPr>
      </p:pic>
      <p:pic>
        <p:nvPicPr>
          <p:cNvPr id="9" name="Picture 8">
            <a:extLst>
              <a:ext uri="{FF2B5EF4-FFF2-40B4-BE49-F238E27FC236}">
                <a16:creationId xmlns:a16="http://schemas.microsoft.com/office/drawing/2014/main" id="{930DE786-BF9E-6503-2C0F-692DEB068356}"/>
              </a:ext>
            </a:extLst>
          </p:cNvPr>
          <p:cNvPicPr>
            <a:picLocks noChangeAspect="1"/>
          </p:cNvPicPr>
          <p:nvPr/>
        </p:nvPicPr>
        <p:blipFill>
          <a:blip r:embed="rId5"/>
          <a:stretch>
            <a:fillRect/>
          </a:stretch>
        </p:blipFill>
        <p:spPr>
          <a:xfrm>
            <a:off x="229781" y="1903893"/>
            <a:ext cx="5198805" cy="2897695"/>
          </a:xfrm>
          <a:prstGeom prst="rect">
            <a:avLst/>
          </a:prstGeom>
        </p:spPr>
      </p:pic>
      <p:pic>
        <p:nvPicPr>
          <p:cNvPr id="11" name="Picture 10">
            <a:extLst>
              <a:ext uri="{FF2B5EF4-FFF2-40B4-BE49-F238E27FC236}">
                <a16:creationId xmlns:a16="http://schemas.microsoft.com/office/drawing/2014/main" id="{5574FA78-52C2-F0FB-D512-3AAE9602D48C}"/>
              </a:ext>
            </a:extLst>
          </p:cNvPr>
          <p:cNvPicPr>
            <a:picLocks noChangeAspect="1"/>
          </p:cNvPicPr>
          <p:nvPr/>
        </p:nvPicPr>
        <p:blipFill>
          <a:blip r:embed="rId6"/>
          <a:stretch>
            <a:fillRect/>
          </a:stretch>
        </p:blipFill>
        <p:spPr>
          <a:xfrm>
            <a:off x="5502010" y="1903893"/>
            <a:ext cx="3485178" cy="1672591"/>
          </a:xfrm>
          <a:prstGeom prst="rect">
            <a:avLst/>
          </a:prstGeom>
        </p:spPr>
      </p:pic>
      <p:pic>
        <p:nvPicPr>
          <p:cNvPr id="13" name="Picture 12">
            <a:extLst>
              <a:ext uri="{FF2B5EF4-FFF2-40B4-BE49-F238E27FC236}">
                <a16:creationId xmlns:a16="http://schemas.microsoft.com/office/drawing/2014/main" id="{FDE850F6-CCF8-5123-D19E-2909A8D5A519}"/>
              </a:ext>
            </a:extLst>
          </p:cNvPr>
          <p:cNvPicPr>
            <a:picLocks noChangeAspect="1"/>
          </p:cNvPicPr>
          <p:nvPr/>
        </p:nvPicPr>
        <p:blipFill>
          <a:blip r:embed="rId7"/>
          <a:stretch>
            <a:fillRect/>
          </a:stretch>
        </p:blipFill>
        <p:spPr>
          <a:xfrm>
            <a:off x="5428586" y="4028957"/>
            <a:ext cx="3310964" cy="212848"/>
          </a:xfrm>
          <a:prstGeom prst="rect">
            <a:avLst/>
          </a:prstGeom>
        </p:spPr>
      </p:pic>
      <p:sp>
        <p:nvSpPr>
          <p:cNvPr id="14" name="Rectangle 13">
            <a:extLst>
              <a:ext uri="{FF2B5EF4-FFF2-40B4-BE49-F238E27FC236}">
                <a16:creationId xmlns:a16="http://schemas.microsoft.com/office/drawing/2014/main" id="{10134CB4-0CAC-3878-5B1F-39D61D01ACAF}"/>
              </a:ext>
            </a:extLst>
          </p:cNvPr>
          <p:cNvSpPr/>
          <p:nvPr/>
        </p:nvSpPr>
        <p:spPr>
          <a:xfrm>
            <a:off x="5502010" y="2256503"/>
            <a:ext cx="1061022" cy="46457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871763A-BBE2-D926-92FD-6F2D53D91480}"/>
              </a:ext>
            </a:extLst>
          </p:cNvPr>
          <p:cNvSpPr/>
          <p:nvPr/>
        </p:nvSpPr>
        <p:spPr>
          <a:xfrm>
            <a:off x="5502010" y="3346472"/>
            <a:ext cx="1061022" cy="21284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09C0EFD-2D36-EC00-8D78-3FAC3913E488}"/>
              </a:ext>
            </a:extLst>
          </p:cNvPr>
          <p:cNvSpPr/>
          <p:nvPr/>
        </p:nvSpPr>
        <p:spPr>
          <a:xfrm>
            <a:off x="311215" y="2393463"/>
            <a:ext cx="4754856" cy="17828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7" name="Rectangle 16">
            <a:extLst>
              <a:ext uri="{FF2B5EF4-FFF2-40B4-BE49-F238E27FC236}">
                <a16:creationId xmlns:a16="http://schemas.microsoft.com/office/drawing/2014/main" id="{DBB88351-DAD5-BCE7-12BD-D45BE6F19D70}"/>
              </a:ext>
            </a:extLst>
          </p:cNvPr>
          <p:cNvSpPr/>
          <p:nvPr/>
        </p:nvSpPr>
        <p:spPr>
          <a:xfrm>
            <a:off x="311215" y="3604899"/>
            <a:ext cx="4754856" cy="17828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176DDDD-B996-2E23-8424-FA6B2C0AF701}"/>
              </a:ext>
            </a:extLst>
          </p:cNvPr>
          <p:cNvSpPr txBox="1"/>
          <p:nvPr/>
        </p:nvSpPr>
        <p:spPr>
          <a:xfrm>
            <a:off x="8686800" y="4822906"/>
            <a:ext cx="914400" cy="307777"/>
          </a:xfrm>
          <a:prstGeom prst="rect">
            <a:avLst/>
          </a:prstGeom>
          <a:noFill/>
        </p:spPr>
        <p:txBody>
          <a:bodyPr wrap="square" rtlCol="0">
            <a:spAutoFit/>
          </a:bodyPr>
          <a:lstStyle/>
          <a:p>
            <a:r>
              <a:rPr lang="en-US" dirty="0"/>
              <a:t>14</a:t>
            </a:r>
          </a:p>
        </p:txBody>
      </p:sp>
    </p:spTree>
    <p:extLst>
      <p:ext uri="{BB962C8B-B14F-4D97-AF65-F5344CB8AC3E}">
        <p14:creationId xmlns:p14="http://schemas.microsoft.com/office/powerpoint/2010/main" val="539025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additive="base">
                                        <p:cTn id="14" dur="500" fill="hold"/>
                                        <p:tgtEl>
                                          <p:spTgt spid="16"/>
                                        </p:tgtEl>
                                        <p:attrNameLst>
                                          <p:attrName>ppt_x</p:attrName>
                                        </p:attrNameLst>
                                      </p:cBhvr>
                                      <p:tavLst>
                                        <p:tav tm="0">
                                          <p:val>
                                            <p:strVal val="#ppt_x"/>
                                          </p:val>
                                        </p:tav>
                                        <p:tav tm="100000">
                                          <p:val>
                                            <p:strVal val="#ppt_x"/>
                                          </p:val>
                                        </p:tav>
                                      </p:tavLst>
                                    </p:anim>
                                    <p:anim calcmode="lin" valueType="num">
                                      <p:cBhvr additive="base">
                                        <p:cTn id="15" dur="500" fill="hold"/>
                                        <p:tgtEl>
                                          <p:spTgt spid="16"/>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500" fill="hold"/>
                                        <p:tgtEl>
                                          <p:spTgt spid="17"/>
                                        </p:tgtEl>
                                        <p:attrNameLst>
                                          <p:attrName>ppt_x</p:attrName>
                                        </p:attrNameLst>
                                      </p:cBhvr>
                                      <p:tavLst>
                                        <p:tav tm="0">
                                          <p:val>
                                            <p:strVal val="#ppt_x"/>
                                          </p:val>
                                        </p:tav>
                                        <p:tav tm="100000">
                                          <p:val>
                                            <p:strVal val="#ppt_x"/>
                                          </p:val>
                                        </p:tav>
                                      </p:tavLst>
                                    </p:anim>
                                    <p:anim calcmode="lin" valueType="num">
                                      <p:cBhvr additive="base">
                                        <p:cTn id="19"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anim calcmode="lin" valueType="num">
                                      <p:cBhvr>
                                        <p:cTn id="42" dur="1000" fill="hold"/>
                                        <p:tgtEl>
                                          <p:spTgt spid="13"/>
                                        </p:tgtEl>
                                        <p:attrNameLst>
                                          <p:attrName>ppt_x</p:attrName>
                                        </p:attrNameLst>
                                      </p:cBhvr>
                                      <p:tavLst>
                                        <p:tav tm="0">
                                          <p:val>
                                            <p:strVal val="#ppt_x"/>
                                          </p:val>
                                        </p:tav>
                                        <p:tav tm="100000">
                                          <p:val>
                                            <p:strVal val="#ppt_x"/>
                                          </p:val>
                                        </p:tav>
                                      </p:tavLst>
                                    </p:anim>
                                    <p:anim calcmode="lin" valueType="num">
                                      <p:cBhvr>
                                        <p:cTn id="4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7;p27">
            <a:extLst>
              <a:ext uri="{FF2B5EF4-FFF2-40B4-BE49-F238E27FC236}">
                <a16:creationId xmlns:a16="http://schemas.microsoft.com/office/drawing/2014/main" id="{823D4A3B-F45D-EA60-1093-CEA4E54374B0}"/>
              </a:ext>
            </a:extLst>
          </p:cNvPr>
          <p:cNvSpPr/>
          <p:nvPr/>
        </p:nvSpPr>
        <p:spPr>
          <a:xfrm rot="5400000">
            <a:off x="3954066" y="-3954065"/>
            <a:ext cx="1235868" cy="914400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2;p32">
            <a:extLst>
              <a:ext uri="{FF2B5EF4-FFF2-40B4-BE49-F238E27FC236}">
                <a16:creationId xmlns:a16="http://schemas.microsoft.com/office/drawing/2014/main" id="{5BE38610-788D-4E0A-1CBF-483DB1D0126A}"/>
              </a:ext>
            </a:extLst>
          </p:cNvPr>
          <p:cNvSpPr txBox="1">
            <a:spLocks noGrp="1"/>
          </p:cNvSpPr>
          <p:nvPr>
            <p:ph type="ctrTitle"/>
          </p:nvPr>
        </p:nvSpPr>
        <p:spPr>
          <a:xfrm>
            <a:off x="1267834" y="182165"/>
            <a:ext cx="6361691" cy="69294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solidFill>
                  <a:schemeClr val="lt1"/>
                </a:solidFill>
              </a:rPr>
              <a:t>Model Training And Evaluation</a:t>
            </a:r>
            <a:endParaRPr dirty="0">
              <a:solidFill>
                <a:schemeClr val="lt1"/>
              </a:solidFill>
            </a:endParaRPr>
          </a:p>
        </p:txBody>
      </p:sp>
      <p:pic>
        <p:nvPicPr>
          <p:cNvPr id="7" name="Picture 6">
            <a:extLst>
              <a:ext uri="{FF2B5EF4-FFF2-40B4-BE49-F238E27FC236}">
                <a16:creationId xmlns:a16="http://schemas.microsoft.com/office/drawing/2014/main" id="{B75FF4F8-E831-B47E-BB2F-169C540B150F}"/>
              </a:ext>
            </a:extLst>
          </p:cNvPr>
          <p:cNvPicPr>
            <a:picLocks noChangeAspect="1"/>
          </p:cNvPicPr>
          <p:nvPr/>
        </p:nvPicPr>
        <p:blipFill>
          <a:blip r:embed="rId3"/>
          <a:stretch>
            <a:fillRect/>
          </a:stretch>
        </p:blipFill>
        <p:spPr>
          <a:xfrm>
            <a:off x="447115" y="1418034"/>
            <a:ext cx="1920406" cy="784928"/>
          </a:xfrm>
          <a:prstGeom prst="rect">
            <a:avLst/>
          </a:prstGeom>
        </p:spPr>
      </p:pic>
      <p:pic>
        <p:nvPicPr>
          <p:cNvPr id="9" name="Picture 8">
            <a:extLst>
              <a:ext uri="{FF2B5EF4-FFF2-40B4-BE49-F238E27FC236}">
                <a16:creationId xmlns:a16="http://schemas.microsoft.com/office/drawing/2014/main" id="{04116955-0471-BB35-4C5D-7E8D8CD35766}"/>
              </a:ext>
            </a:extLst>
          </p:cNvPr>
          <p:cNvPicPr>
            <a:picLocks noChangeAspect="1"/>
          </p:cNvPicPr>
          <p:nvPr/>
        </p:nvPicPr>
        <p:blipFill>
          <a:blip r:embed="rId4"/>
          <a:stretch>
            <a:fillRect/>
          </a:stretch>
        </p:blipFill>
        <p:spPr>
          <a:xfrm>
            <a:off x="0" y="2279417"/>
            <a:ext cx="4307681" cy="2527052"/>
          </a:xfrm>
          <a:prstGeom prst="rect">
            <a:avLst/>
          </a:prstGeom>
        </p:spPr>
      </p:pic>
      <p:pic>
        <p:nvPicPr>
          <p:cNvPr id="11" name="Picture 10">
            <a:extLst>
              <a:ext uri="{FF2B5EF4-FFF2-40B4-BE49-F238E27FC236}">
                <a16:creationId xmlns:a16="http://schemas.microsoft.com/office/drawing/2014/main" id="{13FB1FCB-6BD9-772A-2167-0E24E7D6FD0A}"/>
              </a:ext>
            </a:extLst>
          </p:cNvPr>
          <p:cNvPicPr>
            <a:picLocks noChangeAspect="1"/>
          </p:cNvPicPr>
          <p:nvPr/>
        </p:nvPicPr>
        <p:blipFill>
          <a:blip r:embed="rId5"/>
          <a:stretch>
            <a:fillRect/>
          </a:stretch>
        </p:blipFill>
        <p:spPr>
          <a:xfrm>
            <a:off x="2612084" y="1461417"/>
            <a:ext cx="3391194" cy="457240"/>
          </a:xfrm>
          <a:prstGeom prst="rect">
            <a:avLst/>
          </a:prstGeom>
        </p:spPr>
      </p:pic>
      <p:pic>
        <p:nvPicPr>
          <p:cNvPr id="13" name="Picture 12">
            <a:extLst>
              <a:ext uri="{FF2B5EF4-FFF2-40B4-BE49-F238E27FC236}">
                <a16:creationId xmlns:a16="http://schemas.microsoft.com/office/drawing/2014/main" id="{3C65876F-771A-F085-DC4B-69DCCC9C930E}"/>
              </a:ext>
            </a:extLst>
          </p:cNvPr>
          <p:cNvPicPr>
            <a:picLocks noChangeAspect="1"/>
          </p:cNvPicPr>
          <p:nvPr/>
        </p:nvPicPr>
        <p:blipFill>
          <a:blip r:embed="rId6"/>
          <a:stretch>
            <a:fillRect/>
          </a:stretch>
        </p:blipFill>
        <p:spPr>
          <a:xfrm>
            <a:off x="3871913" y="2285585"/>
            <a:ext cx="4003804" cy="2597339"/>
          </a:xfrm>
          <a:prstGeom prst="rect">
            <a:avLst/>
          </a:prstGeom>
        </p:spPr>
      </p:pic>
      <p:sp>
        <p:nvSpPr>
          <p:cNvPr id="2" name="TextBox 1">
            <a:extLst>
              <a:ext uri="{FF2B5EF4-FFF2-40B4-BE49-F238E27FC236}">
                <a16:creationId xmlns:a16="http://schemas.microsoft.com/office/drawing/2014/main" id="{1236D272-D861-9D32-49B6-49F3D71D218F}"/>
              </a:ext>
            </a:extLst>
          </p:cNvPr>
          <p:cNvSpPr txBox="1"/>
          <p:nvPr/>
        </p:nvSpPr>
        <p:spPr>
          <a:xfrm>
            <a:off x="8761809" y="4729035"/>
            <a:ext cx="914400" cy="307777"/>
          </a:xfrm>
          <a:prstGeom prst="rect">
            <a:avLst/>
          </a:prstGeom>
          <a:noFill/>
        </p:spPr>
        <p:txBody>
          <a:bodyPr wrap="square" rtlCol="0">
            <a:spAutoFit/>
          </a:bodyPr>
          <a:lstStyle/>
          <a:p>
            <a:r>
              <a:rPr lang="en-US" dirty="0"/>
              <a:t>15</a:t>
            </a:r>
          </a:p>
        </p:txBody>
      </p:sp>
    </p:spTree>
    <p:extLst>
      <p:ext uri="{BB962C8B-B14F-4D97-AF65-F5344CB8AC3E}">
        <p14:creationId xmlns:p14="http://schemas.microsoft.com/office/powerpoint/2010/main" val="1081707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0B1AB2B-5163-EE3C-D8A9-F4FEF6F36266}"/>
              </a:ext>
            </a:extLst>
          </p:cNvPr>
          <p:cNvPicPr>
            <a:picLocks noChangeAspect="1"/>
          </p:cNvPicPr>
          <p:nvPr/>
        </p:nvPicPr>
        <p:blipFill>
          <a:blip r:embed="rId3"/>
          <a:stretch>
            <a:fillRect/>
          </a:stretch>
        </p:blipFill>
        <p:spPr>
          <a:xfrm>
            <a:off x="696964" y="1494858"/>
            <a:ext cx="6520501" cy="1162731"/>
          </a:xfrm>
          <a:prstGeom prst="rect">
            <a:avLst/>
          </a:prstGeom>
        </p:spPr>
      </p:pic>
      <p:pic>
        <p:nvPicPr>
          <p:cNvPr id="5" name="Picture 4">
            <a:extLst>
              <a:ext uri="{FF2B5EF4-FFF2-40B4-BE49-F238E27FC236}">
                <a16:creationId xmlns:a16="http://schemas.microsoft.com/office/drawing/2014/main" id="{B4D40BF5-B189-DB33-CFCD-B564CFC5619C}"/>
              </a:ext>
            </a:extLst>
          </p:cNvPr>
          <p:cNvPicPr>
            <a:picLocks noChangeAspect="1"/>
          </p:cNvPicPr>
          <p:nvPr/>
        </p:nvPicPr>
        <p:blipFill>
          <a:blip r:embed="rId4"/>
          <a:stretch>
            <a:fillRect/>
          </a:stretch>
        </p:blipFill>
        <p:spPr>
          <a:xfrm>
            <a:off x="29495" y="2657589"/>
            <a:ext cx="6208406" cy="2352368"/>
          </a:xfrm>
          <a:prstGeom prst="rect">
            <a:avLst/>
          </a:prstGeom>
        </p:spPr>
      </p:pic>
      <p:pic>
        <p:nvPicPr>
          <p:cNvPr id="9" name="Picture 8">
            <a:extLst>
              <a:ext uri="{FF2B5EF4-FFF2-40B4-BE49-F238E27FC236}">
                <a16:creationId xmlns:a16="http://schemas.microsoft.com/office/drawing/2014/main" id="{96888B53-6047-DD9E-9687-A180EAB8B8DA}"/>
              </a:ext>
            </a:extLst>
          </p:cNvPr>
          <p:cNvPicPr>
            <a:picLocks noChangeAspect="1"/>
          </p:cNvPicPr>
          <p:nvPr/>
        </p:nvPicPr>
        <p:blipFill rotWithShape="1">
          <a:blip r:embed="rId5"/>
          <a:srcRect r="26995"/>
          <a:stretch/>
        </p:blipFill>
        <p:spPr>
          <a:xfrm>
            <a:off x="751363" y="277403"/>
            <a:ext cx="6466102" cy="1162731"/>
          </a:xfrm>
          <a:prstGeom prst="rect">
            <a:avLst/>
          </a:prstGeom>
        </p:spPr>
      </p:pic>
      <p:sp>
        <p:nvSpPr>
          <p:cNvPr id="10" name="Rectangle 9">
            <a:extLst>
              <a:ext uri="{FF2B5EF4-FFF2-40B4-BE49-F238E27FC236}">
                <a16:creationId xmlns:a16="http://schemas.microsoft.com/office/drawing/2014/main" id="{F2BB3AA7-8EB3-8DC1-7D4A-E5F433C02F57}"/>
              </a:ext>
            </a:extLst>
          </p:cNvPr>
          <p:cNvSpPr/>
          <p:nvPr/>
        </p:nvSpPr>
        <p:spPr>
          <a:xfrm>
            <a:off x="4901014" y="514737"/>
            <a:ext cx="995517" cy="17054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0EB7EA1-3292-17C2-3E0E-4FC3FA718974}"/>
              </a:ext>
            </a:extLst>
          </p:cNvPr>
          <p:cNvSpPr/>
          <p:nvPr/>
        </p:nvSpPr>
        <p:spPr>
          <a:xfrm>
            <a:off x="4085301" y="3896648"/>
            <a:ext cx="1095558" cy="18261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629D3EE-ED46-66A5-CFB8-CB65089E9E6A}"/>
              </a:ext>
            </a:extLst>
          </p:cNvPr>
          <p:cNvSpPr/>
          <p:nvPr/>
        </p:nvSpPr>
        <p:spPr>
          <a:xfrm>
            <a:off x="4875903" y="1680378"/>
            <a:ext cx="1020628" cy="16763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D9333E38-F9F1-5BD1-A29A-772878276777}"/>
              </a:ext>
            </a:extLst>
          </p:cNvPr>
          <p:cNvPicPr>
            <a:picLocks noChangeAspect="1"/>
          </p:cNvPicPr>
          <p:nvPr/>
        </p:nvPicPr>
        <p:blipFill rotWithShape="1">
          <a:blip r:embed="rId6"/>
          <a:srcRect t="32631" b="30763"/>
          <a:stretch/>
        </p:blipFill>
        <p:spPr>
          <a:xfrm>
            <a:off x="6419724" y="1907207"/>
            <a:ext cx="2724276" cy="331384"/>
          </a:xfrm>
          <a:prstGeom prst="rect">
            <a:avLst/>
          </a:prstGeom>
        </p:spPr>
      </p:pic>
      <p:pic>
        <p:nvPicPr>
          <p:cNvPr id="16" name="Picture 15">
            <a:extLst>
              <a:ext uri="{FF2B5EF4-FFF2-40B4-BE49-F238E27FC236}">
                <a16:creationId xmlns:a16="http://schemas.microsoft.com/office/drawing/2014/main" id="{4123D1B7-9DA3-BABE-7A7C-A1C96E0A0194}"/>
              </a:ext>
            </a:extLst>
          </p:cNvPr>
          <p:cNvPicPr>
            <a:picLocks noChangeAspect="1"/>
          </p:cNvPicPr>
          <p:nvPr/>
        </p:nvPicPr>
        <p:blipFill rotWithShape="1">
          <a:blip r:embed="rId6"/>
          <a:srcRect t="63394"/>
          <a:stretch/>
        </p:blipFill>
        <p:spPr>
          <a:xfrm>
            <a:off x="6390229" y="3383208"/>
            <a:ext cx="2724276" cy="331384"/>
          </a:xfrm>
          <a:prstGeom prst="rect">
            <a:avLst/>
          </a:prstGeom>
        </p:spPr>
      </p:pic>
      <p:pic>
        <p:nvPicPr>
          <p:cNvPr id="14" name="Picture 13">
            <a:extLst>
              <a:ext uri="{FF2B5EF4-FFF2-40B4-BE49-F238E27FC236}">
                <a16:creationId xmlns:a16="http://schemas.microsoft.com/office/drawing/2014/main" id="{AF5596CD-5448-C3A3-F261-8A909A613D67}"/>
              </a:ext>
            </a:extLst>
          </p:cNvPr>
          <p:cNvPicPr>
            <a:picLocks noChangeAspect="1"/>
          </p:cNvPicPr>
          <p:nvPr/>
        </p:nvPicPr>
        <p:blipFill rotWithShape="1">
          <a:blip r:embed="rId6"/>
          <a:srcRect b="70018"/>
          <a:stretch/>
        </p:blipFill>
        <p:spPr>
          <a:xfrm>
            <a:off x="6419724" y="744476"/>
            <a:ext cx="2724276" cy="271420"/>
          </a:xfrm>
          <a:prstGeom prst="rect">
            <a:avLst/>
          </a:prstGeom>
        </p:spPr>
      </p:pic>
      <p:sp>
        <p:nvSpPr>
          <p:cNvPr id="2" name="TextBox 1">
            <a:extLst>
              <a:ext uri="{FF2B5EF4-FFF2-40B4-BE49-F238E27FC236}">
                <a16:creationId xmlns:a16="http://schemas.microsoft.com/office/drawing/2014/main" id="{1FF2795B-2706-77EA-28BB-EEFE45615DF7}"/>
              </a:ext>
            </a:extLst>
          </p:cNvPr>
          <p:cNvSpPr txBox="1"/>
          <p:nvPr/>
        </p:nvSpPr>
        <p:spPr>
          <a:xfrm>
            <a:off x="8686800" y="4767854"/>
            <a:ext cx="914400" cy="307777"/>
          </a:xfrm>
          <a:prstGeom prst="rect">
            <a:avLst/>
          </a:prstGeom>
          <a:noFill/>
        </p:spPr>
        <p:txBody>
          <a:bodyPr wrap="square" rtlCol="0">
            <a:spAutoFit/>
          </a:bodyPr>
          <a:lstStyle/>
          <a:p>
            <a:r>
              <a:rPr lang="en-US" dirty="0"/>
              <a:t>16</a:t>
            </a:r>
          </a:p>
        </p:txBody>
      </p:sp>
    </p:spTree>
    <p:extLst>
      <p:ext uri="{BB962C8B-B14F-4D97-AF65-F5344CB8AC3E}">
        <p14:creationId xmlns:p14="http://schemas.microsoft.com/office/powerpoint/2010/main" val="320013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left)">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1000"/>
                                        <p:tgtEl>
                                          <p:spTgt spid="9"/>
                                        </p:tgtEl>
                                      </p:cBhvr>
                                    </p:animEffect>
                                    <p:anim calcmode="lin" valueType="num">
                                      <p:cBhvr>
                                        <p:cTn id="42" dur="1000" fill="hold"/>
                                        <p:tgtEl>
                                          <p:spTgt spid="9"/>
                                        </p:tgtEl>
                                        <p:attrNameLst>
                                          <p:attrName>ppt_x</p:attrName>
                                        </p:attrNameLst>
                                      </p:cBhvr>
                                      <p:tavLst>
                                        <p:tav tm="0">
                                          <p:val>
                                            <p:strVal val="#ppt_x"/>
                                          </p:val>
                                        </p:tav>
                                        <p:tav tm="100000">
                                          <p:val>
                                            <p:strVal val="#ppt_x"/>
                                          </p:val>
                                        </p:tav>
                                      </p:tavLst>
                                    </p:anim>
                                    <p:anim calcmode="lin" valueType="num">
                                      <p:cBhvr>
                                        <p:cTn id="43" dur="1000" fill="hold"/>
                                        <p:tgtEl>
                                          <p:spTgt spid="9"/>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1000"/>
                                        <p:tgtEl>
                                          <p:spTgt spid="14"/>
                                        </p:tgtEl>
                                      </p:cBhvr>
                                    </p:animEffect>
                                    <p:anim calcmode="lin" valueType="num">
                                      <p:cBhvr>
                                        <p:cTn id="47" dur="1000" fill="hold"/>
                                        <p:tgtEl>
                                          <p:spTgt spid="14"/>
                                        </p:tgtEl>
                                        <p:attrNameLst>
                                          <p:attrName>ppt_x</p:attrName>
                                        </p:attrNameLst>
                                      </p:cBhvr>
                                      <p:tavLst>
                                        <p:tav tm="0">
                                          <p:val>
                                            <p:strVal val="#ppt_x"/>
                                          </p:val>
                                        </p:tav>
                                        <p:tav tm="100000">
                                          <p:val>
                                            <p:strVal val="#ppt_x"/>
                                          </p:val>
                                        </p:tav>
                                      </p:tavLst>
                                    </p:anim>
                                    <p:anim calcmode="lin" valueType="num">
                                      <p:cBhvr>
                                        <p:cTn id="4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wipe(left)">
                                      <p:cBhvr>
                                        <p:cTn id="5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02"/>
        <p:cNvGrpSpPr/>
        <p:nvPr/>
      </p:nvGrpSpPr>
      <p:grpSpPr>
        <a:xfrm>
          <a:off x="0" y="0"/>
          <a:ext cx="0" cy="0"/>
          <a:chOff x="0" y="0"/>
          <a:chExt cx="0" cy="0"/>
        </a:xfrm>
      </p:grpSpPr>
      <p:sp>
        <p:nvSpPr>
          <p:cNvPr id="203" name="Google Shape;203;p30"/>
          <p:cNvSpPr/>
          <p:nvPr/>
        </p:nvSpPr>
        <p:spPr>
          <a:xfrm rot="-5400000">
            <a:off x="1248462" y="-273465"/>
            <a:ext cx="1167046" cy="331465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0"/>
          <p:cNvSpPr txBox="1">
            <a:spLocks noGrp="1"/>
          </p:cNvSpPr>
          <p:nvPr>
            <p:ph type="subTitle" idx="1"/>
          </p:nvPr>
        </p:nvSpPr>
        <p:spPr>
          <a:xfrm>
            <a:off x="237902" y="2085001"/>
            <a:ext cx="2956500" cy="715655"/>
          </a:xfrm>
          <a:prstGeom prst="rect">
            <a:avLst/>
          </a:prstGeom>
        </p:spPr>
        <p:txBody>
          <a:bodyPr spcFirstLastPara="1" wrap="square" lIns="91425" tIns="91425" rIns="91425" bIns="91425" anchor="t" anchorCtr="0">
            <a:noAutofit/>
          </a:bodyPr>
          <a:lstStyle/>
          <a:p>
            <a:pPr marL="171450" indent="-171450" algn="l">
              <a:buFont typeface="Arial" panose="020B0604020202020204" pitchFamily="34" charset="0"/>
              <a:buChar char="•"/>
            </a:pPr>
            <a:r>
              <a:rPr lang="en-US" dirty="0"/>
              <a:t>Types of Machine Learning models and machine learning algorithms used in this project</a:t>
            </a:r>
          </a:p>
          <a:p>
            <a:pPr marL="171450" indent="-171450" algn="l">
              <a:buFont typeface="Arial" panose="020B0604020202020204" pitchFamily="34" charset="0"/>
              <a:buChar char="•"/>
            </a:pPr>
            <a:endParaRPr lang="en-US" dirty="0"/>
          </a:p>
          <a:p>
            <a:pPr marL="171450" lvl="0" indent="-171450" algn="r" rtl="0">
              <a:spcBef>
                <a:spcPts val="0"/>
              </a:spcBef>
              <a:spcAft>
                <a:spcPts val="0"/>
              </a:spcAft>
              <a:buFont typeface="Arial" panose="020B0604020202020204" pitchFamily="34" charset="0"/>
              <a:buChar char="•"/>
            </a:pPr>
            <a:endParaRPr dirty="0"/>
          </a:p>
        </p:txBody>
      </p:sp>
      <p:sp>
        <p:nvSpPr>
          <p:cNvPr id="205" name="Google Shape;205;p30"/>
          <p:cNvSpPr txBox="1">
            <a:spLocks noGrp="1"/>
          </p:cNvSpPr>
          <p:nvPr>
            <p:ph type="ctrTitle"/>
          </p:nvPr>
        </p:nvSpPr>
        <p:spPr>
          <a:xfrm>
            <a:off x="-1013039" y="-378599"/>
            <a:ext cx="4545434"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2800" dirty="0">
                <a:solidFill>
                  <a:schemeClr val="lt1"/>
                </a:solidFill>
              </a:rPr>
              <a:t>Proposed Methods</a:t>
            </a:r>
            <a:endParaRPr sz="2800" dirty="0">
              <a:solidFill>
                <a:schemeClr val="lt1"/>
              </a:solidFill>
            </a:endParaRPr>
          </a:p>
        </p:txBody>
      </p:sp>
      <p:sp>
        <p:nvSpPr>
          <p:cNvPr id="2" name="Google Shape;206;p30">
            <a:extLst>
              <a:ext uri="{FF2B5EF4-FFF2-40B4-BE49-F238E27FC236}">
                <a16:creationId xmlns:a16="http://schemas.microsoft.com/office/drawing/2014/main" id="{9A1D4319-030C-E424-F74E-2E5F55EF26AE}"/>
              </a:ext>
            </a:extLst>
          </p:cNvPr>
          <p:cNvSpPr txBox="1">
            <a:spLocks/>
          </p:cNvSpPr>
          <p:nvPr/>
        </p:nvSpPr>
        <p:spPr>
          <a:xfrm>
            <a:off x="84390" y="2862032"/>
            <a:ext cx="2956500" cy="7156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2pPr>
            <a:lvl3pPr marL="1371600" marR="0" lvl="2"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3pPr>
            <a:lvl4pPr marL="1828800" marR="0" lvl="3"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4pPr>
            <a:lvl5pPr marL="2286000" marR="0" lvl="4"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5pPr>
            <a:lvl6pPr marL="2743200" marR="0" lvl="5"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6pPr>
            <a:lvl7pPr marL="3200400" marR="0" lvl="6"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7pPr>
            <a:lvl8pPr marL="3657600" marR="0" lvl="7"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8pPr>
            <a:lvl9pPr marL="4114800" marR="0" lvl="8"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9pPr>
          </a:lstStyle>
          <a:p>
            <a:pPr marL="323850" indent="-171450" algn="l">
              <a:buFont typeface="Arial" panose="020B0604020202020204" pitchFamily="34" charset="0"/>
              <a:buChar char="•"/>
            </a:pPr>
            <a:r>
              <a:rPr lang="en-US" dirty="0"/>
              <a:t>Utilization of advanced diverse dataset and advanced modeling techniques</a:t>
            </a:r>
          </a:p>
          <a:p>
            <a:pPr marL="171450" indent="-171450">
              <a:buFont typeface="Arial" panose="020B0604020202020204" pitchFamily="34" charset="0"/>
              <a:buChar char="•"/>
            </a:pPr>
            <a:endParaRPr lang="en-US" dirty="0"/>
          </a:p>
        </p:txBody>
      </p:sp>
      <p:sp>
        <p:nvSpPr>
          <p:cNvPr id="5" name="Google Shape;206;p30">
            <a:extLst>
              <a:ext uri="{FF2B5EF4-FFF2-40B4-BE49-F238E27FC236}">
                <a16:creationId xmlns:a16="http://schemas.microsoft.com/office/drawing/2014/main" id="{68427AE2-E66D-5270-2ECB-5594CD353C98}"/>
              </a:ext>
            </a:extLst>
          </p:cNvPr>
          <p:cNvSpPr txBox="1">
            <a:spLocks/>
          </p:cNvSpPr>
          <p:nvPr/>
        </p:nvSpPr>
        <p:spPr>
          <a:xfrm>
            <a:off x="237902" y="3619657"/>
            <a:ext cx="3104100" cy="8322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2pPr>
            <a:lvl3pPr marL="1371600" marR="0" lvl="2"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3pPr>
            <a:lvl4pPr marL="1828800" marR="0" lvl="3"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4pPr>
            <a:lvl5pPr marL="2286000" marR="0" lvl="4"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5pPr>
            <a:lvl6pPr marL="2743200" marR="0" lvl="5"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6pPr>
            <a:lvl7pPr marL="3200400" marR="0" lvl="6"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7pPr>
            <a:lvl8pPr marL="3657600" marR="0" lvl="7"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8pPr>
            <a:lvl9pPr marL="4114800" marR="0" lvl="8"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9pPr>
          </a:lstStyle>
          <a:p>
            <a:pPr marL="171450" indent="-171450" algn="l">
              <a:buFont typeface="Arial" panose="020B0604020202020204" pitchFamily="34" charset="0"/>
              <a:buChar char="•"/>
            </a:pPr>
            <a:r>
              <a:rPr lang="en-US" dirty="0"/>
              <a:t>Deployment of best performing model on local host as web app</a:t>
            </a:r>
          </a:p>
        </p:txBody>
      </p:sp>
      <p:pic>
        <p:nvPicPr>
          <p:cNvPr id="1026" name="Picture 2" descr="4 Types of Machine Learning Algorithms">
            <a:extLst>
              <a:ext uri="{FF2B5EF4-FFF2-40B4-BE49-F238E27FC236}">
                <a16:creationId xmlns:a16="http://schemas.microsoft.com/office/drawing/2014/main" id="{F2DD53CA-FB85-E96F-8170-90B9CF80E3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4106" y="577849"/>
            <a:ext cx="3315494" cy="22734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mmon Machine Learning Algorithms for Beginners">
            <a:extLst>
              <a:ext uri="{FF2B5EF4-FFF2-40B4-BE49-F238E27FC236}">
                <a16:creationId xmlns:a16="http://schemas.microsoft.com/office/drawing/2014/main" id="{E6E10842-01DA-212A-518F-18405818C1D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8772"/>
          <a:stretch/>
        </p:blipFill>
        <p:spPr bwMode="auto">
          <a:xfrm>
            <a:off x="3756781" y="2851331"/>
            <a:ext cx="1629607" cy="8919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bout Random Forest Algorithms.">
            <a:extLst>
              <a:ext uri="{FF2B5EF4-FFF2-40B4-BE49-F238E27FC236}">
                <a16:creationId xmlns:a16="http://schemas.microsoft.com/office/drawing/2014/main" id="{4A7E0CB0-E6B7-D52E-D6E2-837DA64E47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0221" y="2866223"/>
            <a:ext cx="1629607" cy="91665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ecision Tree Classification Clearly Explained!">
            <a:extLst>
              <a:ext uri="{FF2B5EF4-FFF2-40B4-BE49-F238E27FC236}">
                <a16:creationId xmlns:a16="http://schemas.microsoft.com/office/drawing/2014/main" id="{F5BF1812-3C29-3664-7E3D-C815F4B937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3662" y="2862032"/>
            <a:ext cx="1644509" cy="92503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Understanding K-Nearest Neighbors (KNN) In Machine Learning, 47% OFF">
            <a:extLst>
              <a:ext uri="{FF2B5EF4-FFF2-40B4-BE49-F238E27FC236}">
                <a16:creationId xmlns:a16="http://schemas.microsoft.com/office/drawing/2014/main" id="{E47B3FC1-9A2F-B278-6431-F3D90BEBB3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73948" y="3926315"/>
            <a:ext cx="1644509" cy="101008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Neural Networks in Healthcare - Royal Jay">
            <a:extLst>
              <a:ext uri="{FF2B5EF4-FFF2-40B4-BE49-F238E27FC236}">
                <a16:creationId xmlns:a16="http://schemas.microsoft.com/office/drawing/2014/main" id="{302D47B4-2389-FC3B-EA60-C4C202A569C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83039" y="3989341"/>
            <a:ext cx="1889435" cy="92503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My Journey towards becoming a Kaggle Master | by Paras Varshney | Towards  Data Science">
            <a:extLst>
              <a:ext uri="{FF2B5EF4-FFF2-40B4-BE49-F238E27FC236}">
                <a16:creationId xmlns:a16="http://schemas.microsoft.com/office/drawing/2014/main" id="{6AB6EE9D-E7FC-5F3C-E6CE-4FF8E1D74E7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36642" y="1652833"/>
            <a:ext cx="2225103" cy="166882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Data Bias: What all data practitioners should be aware of | by Ahmed |  Medium">
            <a:extLst>
              <a:ext uri="{FF2B5EF4-FFF2-40B4-BE49-F238E27FC236}">
                <a16:creationId xmlns:a16="http://schemas.microsoft.com/office/drawing/2014/main" id="{0099D82C-77CC-4C78-0201-4061709A0EC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09366" y="3388798"/>
            <a:ext cx="2862487" cy="119270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Merge datasets - Supervisely Ecosystem">
            <a:extLst>
              <a:ext uri="{FF2B5EF4-FFF2-40B4-BE49-F238E27FC236}">
                <a16:creationId xmlns:a16="http://schemas.microsoft.com/office/drawing/2014/main" id="{94CA2FC4-EA4B-C34E-3EA6-BB854B27596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39862" y="3388798"/>
            <a:ext cx="2248309" cy="126467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First prize - Free sports and competition icons">
            <a:extLst>
              <a:ext uri="{FF2B5EF4-FFF2-40B4-BE49-F238E27FC236}">
                <a16:creationId xmlns:a16="http://schemas.microsoft.com/office/drawing/2014/main" id="{4C7330CA-96D4-694E-9D03-18FC71F7EB2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41123" y="1387281"/>
            <a:ext cx="580103" cy="580103"/>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Understanding Flask and Building Web API using Python and Flask. | by  Nikhil pentapalli | Analytics Vidhya | Medium">
            <a:extLst>
              <a:ext uri="{FF2B5EF4-FFF2-40B4-BE49-F238E27FC236}">
                <a16:creationId xmlns:a16="http://schemas.microsoft.com/office/drawing/2014/main" id="{E083428D-7FD9-7A06-B0F0-6FA440AED5E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95371" y="3076342"/>
            <a:ext cx="2308565" cy="144285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2AF963C-7202-4E34-58A0-10B89E5A3507}"/>
              </a:ext>
            </a:extLst>
          </p:cNvPr>
          <p:cNvSpPr txBox="1"/>
          <p:nvPr/>
        </p:nvSpPr>
        <p:spPr>
          <a:xfrm>
            <a:off x="8833247" y="4746423"/>
            <a:ext cx="914400" cy="307777"/>
          </a:xfrm>
          <a:prstGeom prst="rect">
            <a:avLst/>
          </a:prstGeom>
          <a:noFill/>
        </p:spPr>
        <p:txBody>
          <a:bodyPr wrap="square" rtlCol="0">
            <a:spAutoFit/>
          </a:bodyPr>
          <a:lstStyle/>
          <a:p>
            <a:r>
              <a:rPr lang="en-US" dirty="0"/>
              <a:t>7</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6">
                                            <p:txEl>
                                              <p:pRg st="0" end="0"/>
                                            </p:txEl>
                                          </p:spTgt>
                                        </p:tgtEl>
                                        <p:attrNameLst>
                                          <p:attrName>style.visibility</p:attrName>
                                        </p:attrNameLst>
                                      </p:cBhvr>
                                      <p:to>
                                        <p:strVal val="visible"/>
                                      </p:to>
                                    </p:set>
                                    <p:animEffect transition="in" filter="fade">
                                      <p:cBhvr>
                                        <p:cTn id="7" dur="1000"/>
                                        <p:tgtEl>
                                          <p:spTgt spid="206">
                                            <p:txEl>
                                              <p:pRg st="0" end="0"/>
                                            </p:txEl>
                                          </p:spTgt>
                                        </p:tgtEl>
                                      </p:cBhvr>
                                    </p:animEffect>
                                    <p:anim calcmode="lin" valueType="num">
                                      <p:cBhvr>
                                        <p:cTn id="8" dur="1000" fill="hold"/>
                                        <p:tgtEl>
                                          <p:spTgt spid="20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0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1026"/>
                                        </p:tgtEl>
                                        <p:attrNameLst>
                                          <p:attrName>style.visibility</p:attrName>
                                        </p:attrNameLst>
                                      </p:cBhvr>
                                      <p:to>
                                        <p:strVal val="visible"/>
                                      </p:to>
                                    </p:set>
                                    <p:animEffect transition="in" filter="wipe(down)">
                                      <p:cBhvr>
                                        <p:cTn id="14" dur="580">
                                          <p:stCondLst>
                                            <p:cond delay="0"/>
                                          </p:stCondLst>
                                        </p:cTn>
                                        <p:tgtEl>
                                          <p:spTgt spid="1026"/>
                                        </p:tgtEl>
                                      </p:cBhvr>
                                    </p:animEffect>
                                    <p:anim calcmode="lin" valueType="num">
                                      <p:cBhvr>
                                        <p:cTn id="15" dur="1822" tmFilter="0,0; 0.14,0.36; 0.43,0.73; 0.71,0.91; 1.0,1.0">
                                          <p:stCondLst>
                                            <p:cond delay="0"/>
                                          </p:stCondLst>
                                        </p:cTn>
                                        <p:tgtEl>
                                          <p:spTgt spid="1026"/>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1026"/>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1026"/>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1026"/>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1026"/>
                                        </p:tgtEl>
                                        <p:attrNameLst>
                                          <p:attrName>ppt_y</p:attrName>
                                        </p:attrNameLst>
                                      </p:cBhvr>
                                      <p:tavLst>
                                        <p:tav tm="0" fmla="#ppt_y-sin(pi*$)/81">
                                          <p:val>
                                            <p:fltVal val="0"/>
                                          </p:val>
                                        </p:tav>
                                        <p:tav tm="100000">
                                          <p:val>
                                            <p:fltVal val="1"/>
                                          </p:val>
                                        </p:tav>
                                      </p:tavLst>
                                    </p:anim>
                                    <p:animScale>
                                      <p:cBhvr>
                                        <p:cTn id="20" dur="26">
                                          <p:stCondLst>
                                            <p:cond delay="650"/>
                                          </p:stCondLst>
                                        </p:cTn>
                                        <p:tgtEl>
                                          <p:spTgt spid="1026"/>
                                        </p:tgtEl>
                                      </p:cBhvr>
                                      <p:to x="100000" y="60000"/>
                                    </p:animScale>
                                    <p:animScale>
                                      <p:cBhvr>
                                        <p:cTn id="21" dur="166" decel="50000">
                                          <p:stCondLst>
                                            <p:cond delay="676"/>
                                          </p:stCondLst>
                                        </p:cTn>
                                        <p:tgtEl>
                                          <p:spTgt spid="1026"/>
                                        </p:tgtEl>
                                      </p:cBhvr>
                                      <p:to x="100000" y="100000"/>
                                    </p:animScale>
                                    <p:animScale>
                                      <p:cBhvr>
                                        <p:cTn id="22" dur="26">
                                          <p:stCondLst>
                                            <p:cond delay="1312"/>
                                          </p:stCondLst>
                                        </p:cTn>
                                        <p:tgtEl>
                                          <p:spTgt spid="1026"/>
                                        </p:tgtEl>
                                      </p:cBhvr>
                                      <p:to x="100000" y="80000"/>
                                    </p:animScale>
                                    <p:animScale>
                                      <p:cBhvr>
                                        <p:cTn id="23" dur="166" decel="50000">
                                          <p:stCondLst>
                                            <p:cond delay="1338"/>
                                          </p:stCondLst>
                                        </p:cTn>
                                        <p:tgtEl>
                                          <p:spTgt spid="1026"/>
                                        </p:tgtEl>
                                      </p:cBhvr>
                                      <p:to x="100000" y="100000"/>
                                    </p:animScale>
                                    <p:animScale>
                                      <p:cBhvr>
                                        <p:cTn id="24" dur="26">
                                          <p:stCondLst>
                                            <p:cond delay="1642"/>
                                          </p:stCondLst>
                                        </p:cTn>
                                        <p:tgtEl>
                                          <p:spTgt spid="1026"/>
                                        </p:tgtEl>
                                      </p:cBhvr>
                                      <p:to x="100000" y="90000"/>
                                    </p:animScale>
                                    <p:animScale>
                                      <p:cBhvr>
                                        <p:cTn id="25" dur="166" decel="50000">
                                          <p:stCondLst>
                                            <p:cond delay="1668"/>
                                          </p:stCondLst>
                                        </p:cTn>
                                        <p:tgtEl>
                                          <p:spTgt spid="1026"/>
                                        </p:tgtEl>
                                      </p:cBhvr>
                                      <p:to x="100000" y="100000"/>
                                    </p:animScale>
                                    <p:animScale>
                                      <p:cBhvr>
                                        <p:cTn id="26" dur="26">
                                          <p:stCondLst>
                                            <p:cond delay="1808"/>
                                          </p:stCondLst>
                                        </p:cTn>
                                        <p:tgtEl>
                                          <p:spTgt spid="1026"/>
                                        </p:tgtEl>
                                      </p:cBhvr>
                                      <p:to x="100000" y="95000"/>
                                    </p:animScale>
                                    <p:animScale>
                                      <p:cBhvr>
                                        <p:cTn id="27" dur="166" decel="50000">
                                          <p:stCondLst>
                                            <p:cond delay="1834"/>
                                          </p:stCondLst>
                                        </p:cTn>
                                        <p:tgtEl>
                                          <p:spTgt spid="1026"/>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028"/>
                                        </p:tgtEl>
                                        <p:attrNameLst>
                                          <p:attrName>style.visibility</p:attrName>
                                        </p:attrNameLst>
                                      </p:cBhvr>
                                      <p:to>
                                        <p:strVal val="visible"/>
                                      </p:to>
                                    </p:set>
                                    <p:animEffect transition="in" filter="wipe(down)">
                                      <p:cBhvr>
                                        <p:cTn id="32" dur="500"/>
                                        <p:tgtEl>
                                          <p:spTgt spid="102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030"/>
                                        </p:tgtEl>
                                        <p:attrNameLst>
                                          <p:attrName>style.visibility</p:attrName>
                                        </p:attrNameLst>
                                      </p:cBhvr>
                                      <p:to>
                                        <p:strVal val="visible"/>
                                      </p:to>
                                    </p:set>
                                    <p:animEffect transition="in" filter="wipe(down)">
                                      <p:cBhvr>
                                        <p:cTn id="37" dur="500"/>
                                        <p:tgtEl>
                                          <p:spTgt spid="103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032"/>
                                        </p:tgtEl>
                                        <p:attrNameLst>
                                          <p:attrName>style.visibility</p:attrName>
                                        </p:attrNameLst>
                                      </p:cBhvr>
                                      <p:to>
                                        <p:strVal val="visible"/>
                                      </p:to>
                                    </p:set>
                                    <p:animEffect transition="in" filter="wipe(down)">
                                      <p:cBhvr>
                                        <p:cTn id="42" dur="500"/>
                                        <p:tgtEl>
                                          <p:spTgt spid="103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036"/>
                                        </p:tgtEl>
                                        <p:attrNameLst>
                                          <p:attrName>style.visibility</p:attrName>
                                        </p:attrNameLst>
                                      </p:cBhvr>
                                      <p:to>
                                        <p:strVal val="visible"/>
                                      </p:to>
                                    </p:set>
                                    <p:animEffect transition="in" filter="wipe(down)">
                                      <p:cBhvr>
                                        <p:cTn id="47" dur="500"/>
                                        <p:tgtEl>
                                          <p:spTgt spid="103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038"/>
                                        </p:tgtEl>
                                        <p:attrNameLst>
                                          <p:attrName>style.visibility</p:attrName>
                                        </p:attrNameLst>
                                      </p:cBhvr>
                                      <p:to>
                                        <p:strVal val="visible"/>
                                      </p:to>
                                    </p:set>
                                    <p:animEffect transition="in" filter="wipe(down)">
                                      <p:cBhvr>
                                        <p:cTn id="52" dur="500"/>
                                        <p:tgtEl>
                                          <p:spTgt spid="1038"/>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xit" presetSubtype="4" fill="hold" nodeType="clickEffect">
                                  <p:stCondLst>
                                    <p:cond delay="0"/>
                                  </p:stCondLst>
                                  <p:childTnLst>
                                    <p:anim calcmode="lin" valueType="num">
                                      <p:cBhvr additive="base">
                                        <p:cTn id="56" dur="500"/>
                                        <p:tgtEl>
                                          <p:spTgt spid="1026"/>
                                        </p:tgtEl>
                                        <p:attrNameLst>
                                          <p:attrName>ppt_x</p:attrName>
                                        </p:attrNameLst>
                                      </p:cBhvr>
                                      <p:tavLst>
                                        <p:tav tm="0">
                                          <p:val>
                                            <p:strVal val="ppt_x"/>
                                          </p:val>
                                        </p:tav>
                                        <p:tav tm="100000">
                                          <p:val>
                                            <p:strVal val="ppt_x"/>
                                          </p:val>
                                        </p:tav>
                                      </p:tavLst>
                                    </p:anim>
                                    <p:anim calcmode="lin" valueType="num">
                                      <p:cBhvr additive="base">
                                        <p:cTn id="57" dur="500"/>
                                        <p:tgtEl>
                                          <p:spTgt spid="1026"/>
                                        </p:tgtEl>
                                        <p:attrNameLst>
                                          <p:attrName>ppt_y</p:attrName>
                                        </p:attrNameLst>
                                      </p:cBhvr>
                                      <p:tavLst>
                                        <p:tav tm="0">
                                          <p:val>
                                            <p:strVal val="ppt_y"/>
                                          </p:val>
                                        </p:tav>
                                        <p:tav tm="100000">
                                          <p:val>
                                            <p:strVal val="1+ppt_h/2"/>
                                          </p:val>
                                        </p:tav>
                                      </p:tavLst>
                                    </p:anim>
                                    <p:set>
                                      <p:cBhvr>
                                        <p:cTn id="58" dur="1" fill="hold">
                                          <p:stCondLst>
                                            <p:cond delay="499"/>
                                          </p:stCondLst>
                                        </p:cTn>
                                        <p:tgtEl>
                                          <p:spTgt spid="1026"/>
                                        </p:tgtEl>
                                        <p:attrNameLst>
                                          <p:attrName>style.visibility</p:attrName>
                                        </p:attrNameLst>
                                      </p:cBhvr>
                                      <p:to>
                                        <p:strVal val="hidden"/>
                                      </p:to>
                                    </p:set>
                                  </p:childTnLst>
                                </p:cTn>
                              </p:par>
                              <p:par>
                                <p:cTn id="59" presetID="2" presetClass="exit" presetSubtype="4" fill="hold" nodeType="withEffect">
                                  <p:stCondLst>
                                    <p:cond delay="0"/>
                                  </p:stCondLst>
                                  <p:childTnLst>
                                    <p:anim calcmode="lin" valueType="num">
                                      <p:cBhvr additive="base">
                                        <p:cTn id="60" dur="500"/>
                                        <p:tgtEl>
                                          <p:spTgt spid="1028"/>
                                        </p:tgtEl>
                                        <p:attrNameLst>
                                          <p:attrName>ppt_x</p:attrName>
                                        </p:attrNameLst>
                                      </p:cBhvr>
                                      <p:tavLst>
                                        <p:tav tm="0">
                                          <p:val>
                                            <p:strVal val="ppt_x"/>
                                          </p:val>
                                        </p:tav>
                                        <p:tav tm="100000">
                                          <p:val>
                                            <p:strVal val="ppt_x"/>
                                          </p:val>
                                        </p:tav>
                                      </p:tavLst>
                                    </p:anim>
                                    <p:anim calcmode="lin" valueType="num">
                                      <p:cBhvr additive="base">
                                        <p:cTn id="61" dur="500"/>
                                        <p:tgtEl>
                                          <p:spTgt spid="1028"/>
                                        </p:tgtEl>
                                        <p:attrNameLst>
                                          <p:attrName>ppt_y</p:attrName>
                                        </p:attrNameLst>
                                      </p:cBhvr>
                                      <p:tavLst>
                                        <p:tav tm="0">
                                          <p:val>
                                            <p:strVal val="ppt_y"/>
                                          </p:val>
                                        </p:tav>
                                        <p:tav tm="100000">
                                          <p:val>
                                            <p:strVal val="1+ppt_h/2"/>
                                          </p:val>
                                        </p:tav>
                                      </p:tavLst>
                                    </p:anim>
                                    <p:set>
                                      <p:cBhvr>
                                        <p:cTn id="62" dur="1" fill="hold">
                                          <p:stCondLst>
                                            <p:cond delay="499"/>
                                          </p:stCondLst>
                                        </p:cTn>
                                        <p:tgtEl>
                                          <p:spTgt spid="1028"/>
                                        </p:tgtEl>
                                        <p:attrNameLst>
                                          <p:attrName>style.visibility</p:attrName>
                                        </p:attrNameLst>
                                      </p:cBhvr>
                                      <p:to>
                                        <p:strVal val="hidden"/>
                                      </p:to>
                                    </p:set>
                                  </p:childTnLst>
                                </p:cTn>
                              </p:par>
                              <p:par>
                                <p:cTn id="63" presetID="2" presetClass="exit" presetSubtype="4" fill="hold" nodeType="withEffect">
                                  <p:stCondLst>
                                    <p:cond delay="0"/>
                                  </p:stCondLst>
                                  <p:childTnLst>
                                    <p:anim calcmode="lin" valueType="num">
                                      <p:cBhvr additive="base">
                                        <p:cTn id="64" dur="500"/>
                                        <p:tgtEl>
                                          <p:spTgt spid="1030"/>
                                        </p:tgtEl>
                                        <p:attrNameLst>
                                          <p:attrName>ppt_x</p:attrName>
                                        </p:attrNameLst>
                                      </p:cBhvr>
                                      <p:tavLst>
                                        <p:tav tm="0">
                                          <p:val>
                                            <p:strVal val="ppt_x"/>
                                          </p:val>
                                        </p:tav>
                                        <p:tav tm="100000">
                                          <p:val>
                                            <p:strVal val="ppt_x"/>
                                          </p:val>
                                        </p:tav>
                                      </p:tavLst>
                                    </p:anim>
                                    <p:anim calcmode="lin" valueType="num">
                                      <p:cBhvr additive="base">
                                        <p:cTn id="65" dur="500"/>
                                        <p:tgtEl>
                                          <p:spTgt spid="1030"/>
                                        </p:tgtEl>
                                        <p:attrNameLst>
                                          <p:attrName>ppt_y</p:attrName>
                                        </p:attrNameLst>
                                      </p:cBhvr>
                                      <p:tavLst>
                                        <p:tav tm="0">
                                          <p:val>
                                            <p:strVal val="ppt_y"/>
                                          </p:val>
                                        </p:tav>
                                        <p:tav tm="100000">
                                          <p:val>
                                            <p:strVal val="1+ppt_h/2"/>
                                          </p:val>
                                        </p:tav>
                                      </p:tavLst>
                                    </p:anim>
                                    <p:set>
                                      <p:cBhvr>
                                        <p:cTn id="66" dur="1" fill="hold">
                                          <p:stCondLst>
                                            <p:cond delay="499"/>
                                          </p:stCondLst>
                                        </p:cTn>
                                        <p:tgtEl>
                                          <p:spTgt spid="1030"/>
                                        </p:tgtEl>
                                        <p:attrNameLst>
                                          <p:attrName>style.visibility</p:attrName>
                                        </p:attrNameLst>
                                      </p:cBhvr>
                                      <p:to>
                                        <p:strVal val="hidden"/>
                                      </p:to>
                                    </p:set>
                                  </p:childTnLst>
                                </p:cTn>
                              </p:par>
                              <p:par>
                                <p:cTn id="67" presetID="2" presetClass="exit" presetSubtype="4" fill="hold" nodeType="withEffect">
                                  <p:stCondLst>
                                    <p:cond delay="0"/>
                                  </p:stCondLst>
                                  <p:childTnLst>
                                    <p:anim calcmode="lin" valueType="num">
                                      <p:cBhvr additive="base">
                                        <p:cTn id="68" dur="500"/>
                                        <p:tgtEl>
                                          <p:spTgt spid="1032"/>
                                        </p:tgtEl>
                                        <p:attrNameLst>
                                          <p:attrName>ppt_x</p:attrName>
                                        </p:attrNameLst>
                                      </p:cBhvr>
                                      <p:tavLst>
                                        <p:tav tm="0">
                                          <p:val>
                                            <p:strVal val="ppt_x"/>
                                          </p:val>
                                        </p:tav>
                                        <p:tav tm="100000">
                                          <p:val>
                                            <p:strVal val="ppt_x"/>
                                          </p:val>
                                        </p:tav>
                                      </p:tavLst>
                                    </p:anim>
                                    <p:anim calcmode="lin" valueType="num">
                                      <p:cBhvr additive="base">
                                        <p:cTn id="69" dur="500"/>
                                        <p:tgtEl>
                                          <p:spTgt spid="1032"/>
                                        </p:tgtEl>
                                        <p:attrNameLst>
                                          <p:attrName>ppt_y</p:attrName>
                                        </p:attrNameLst>
                                      </p:cBhvr>
                                      <p:tavLst>
                                        <p:tav tm="0">
                                          <p:val>
                                            <p:strVal val="ppt_y"/>
                                          </p:val>
                                        </p:tav>
                                        <p:tav tm="100000">
                                          <p:val>
                                            <p:strVal val="1+ppt_h/2"/>
                                          </p:val>
                                        </p:tav>
                                      </p:tavLst>
                                    </p:anim>
                                    <p:set>
                                      <p:cBhvr>
                                        <p:cTn id="70" dur="1" fill="hold">
                                          <p:stCondLst>
                                            <p:cond delay="499"/>
                                          </p:stCondLst>
                                        </p:cTn>
                                        <p:tgtEl>
                                          <p:spTgt spid="1032"/>
                                        </p:tgtEl>
                                        <p:attrNameLst>
                                          <p:attrName>style.visibility</p:attrName>
                                        </p:attrNameLst>
                                      </p:cBhvr>
                                      <p:to>
                                        <p:strVal val="hidden"/>
                                      </p:to>
                                    </p:set>
                                  </p:childTnLst>
                                </p:cTn>
                              </p:par>
                              <p:par>
                                <p:cTn id="71" presetID="2" presetClass="exit" presetSubtype="4" fill="hold" nodeType="withEffect">
                                  <p:stCondLst>
                                    <p:cond delay="0"/>
                                  </p:stCondLst>
                                  <p:childTnLst>
                                    <p:anim calcmode="lin" valueType="num">
                                      <p:cBhvr additive="base">
                                        <p:cTn id="72" dur="500"/>
                                        <p:tgtEl>
                                          <p:spTgt spid="1036"/>
                                        </p:tgtEl>
                                        <p:attrNameLst>
                                          <p:attrName>ppt_x</p:attrName>
                                        </p:attrNameLst>
                                      </p:cBhvr>
                                      <p:tavLst>
                                        <p:tav tm="0">
                                          <p:val>
                                            <p:strVal val="ppt_x"/>
                                          </p:val>
                                        </p:tav>
                                        <p:tav tm="100000">
                                          <p:val>
                                            <p:strVal val="ppt_x"/>
                                          </p:val>
                                        </p:tav>
                                      </p:tavLst>
                                    </p:anim>
                                    <p:anim calcmode="lin" valueType="num">
                                      <p:cBhvr additive="base">
                                        <p:cTn id="73" dur="500"/>
                                        <p:tgtEl>
                                          <p:spTgt spid="1036"/>
                                        </p:tgtEl>
                                        <p:attrNameLst>
                                          <p:attrName>ppt_y</p:attrName>
                                        </p:attrNameLst>
                                      </p:cBhvr>
                                      <p:tavLst>
                                        <p:tav tm="0">
                                          <p:val>
                                            <p:strVal val="ppt_y"/>
                                          </p:val>
                                        </p:tav>
                                        <p:tav tm="100000">
                                          <p:val>
                                            <p:strVal val="1+ppt_h/2"/>
                                          </p:val>
                                        </p:tav>
                                      </p:tavLst>
                                    </p:anim>
                                    <p:set>
                                      <p:cBhvr>
                                        <p:cTn id="74" dur="1" fill="hold">
                                          <p:stCondLst>
                                            <p:cond delay="499"/>
                                          </p:stCondLst>
                                        </p:cTn>
                                        <p:tgtEl>
                                          <p:spTgt spid="1036"/>
                                        </p:tgtEl>
                                        <p:attrNameLst>
                                          <p:attrName>style.visibility</p:attrName>
                                        </p:attrNameLst>
                                      </p:cBhvr>
                                      <p:to>
                                        <p:strVal val="hidden"/>
                                      </p:to>
                                    </p:set>
                                  </p:childTnLst>
                                </p:cTn>
                              </p:par>
                              <p:par>
                                <p:cTn id="75" presetID="2" presetClass="exit" presetSubtype="4" fill="hold" nodeType="withEffect">
                                  <p:stCondLst>
                                    <p:cond delay="0"/>
                                  </p:stCondLst>
                                  <p:childTnLst>
                                    <p:anim calcmode="lin" valueType="num">
                                      <p:cBhvr additive="base">
                                        <p:cTn id="76" dur="500"/>
                                        <p:tgtEl>
                                          <p:spTgt spid="1038"/>
                                        </p:tgtEl>
                                        <p:attrNameLst>
                                          <p:attrName>ppt_x</p:attrName>
                                        </p:attrNameLst>
                                      </p:cBhvr>
                                      <p:tavLst>
                                        <p:tav tm="0">
                                          <p:val>
                                            <p:strVal val="ppt_x"/>
                                          </p:val>
                                        </p:tav>
                                        <p:tav tm="100000">
                                          <p:val>
                                            <p:strVal val="ppt_x"/>
                                          </p:val>
                                        </p:tav>
                                      </p:tavLst>
                                    </p:anim>
                                    <p:anim calcmode="lin" valueType="num">
                                      <p:cBhvr additive="base">
                                        <p:cTn id="77" dur="500"/>
                                        <p:tgtEl>
                                          <p:spTgt spid="1038"/>
                                        </p:tgtEl>
                                        <p:attrNameLst>
                                          <p:attrName>ppt_y</p:attrName>
                                        </p:attrNameLst>
                                      </p:cBhvr>
                                      <p:tavLst>
                                        <p:tav tm="0">
                                          <p:val>
                                            <p:strVal val="ppt_y"/>
                                          </p:val>
                                        </p:tav>
                                        <p:tav tm="100000">
                                          <p:val>
                                            <p:strVal val="1+ppt_h/2"/>
                                          </p:val>
                                        </p:tav>
                                      </p:tavLst>
                                    </p:anim>
                                    <p:set>
                                      <p:cBhvr>
                                        <p:cTn id="78" dur="1" fill="hold">
                                          <p:stCondLst>
                                            <p:cond delay="499"/>
                                          </p:stCondLst>
                                        </p:cTn>
                                        <p:tgtEl>
                                          <p:spTgt spid="1038"/>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2"/>
                                        </p:tgtEl>
                                        <p:attrNameLst>
                                          <p:attrName>style.visibility</p:attrName>
                                        </p:attrNameLst>
                                      </p:cBhvr>
                                      <p:to>
                                        <p:strVal val="visible"/>
                                      </p:to>
                                    </p:set>
                                    <p:animEffect transition="in" filter="fade">
                                      <p:cBhvr>
                                        <p:cTn id="83" dur="1000"/>
                                        <p:tgtEl>
                                          <p:spTgt spid="2"/>
                                        </p:tgtEl>
                                      </p:cBhvr>
                                    </p:animEffect>
                                    <p:anim calcmode="lin" valueType="num">
                                      <p:cBhvr>
                                        <p:cTn id="84" dur="1000" fill="hold"/>
                                        <p:tgtEl>
                                          <p:spTgt spid="2"/>
                                        </p:tgtEl>
                                        <p:attrNameLst>
                                          <p:attrName>ppt_x</p:attrName>
                                        </p:attrNameLst>
                                      </p:cBhvr>
                                      <p:tavLst>
                                        <p:tav tm="0">
                                          <p:val>
                                            <p:strVal val="#ppt_x"/>
                                          </p:val>
                                        </p:tav>
                                        <p:tav tm="100000">
                                          <p:val>
                                            <p:strVal val="#ppt_x"/>
                                          </p:val>
                                        </p:tav>
                                      </p:tavLst>
                                    </p:anim>
                                    <p:anim calcmode="lin" valueType="num">
                                      <p:cBhvr>
                                        <p:cTn id="85" dur="1000" fill="hold"/>
                                        <p:tgtEl>
                                          <p:spTgt spid="2"/>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1040"/>
                                        </p:tgtEl>
                                        <p:attrNameLst>
                                          <p:attrName>style.visibility</p:attrName>
                                        </p:attrNameLst>
                                      </p:cBhvr>
                                      <p:to>
                                        <p:strVal val="visible"/>
                                      </p:to>
                                    </p:set>
                                    <p:animEffect transition="in" filter="fade">
                                      <p:cBhvr>
                                        <p:cTn id="88" dur="1000"/>
                                        <p:tgtEl>
                                          <p:spTgt spid="1040"/>
                                        </p:tgtEl>
                                      </p:cBhvr>
                                    </p:animEffect>
                                    <p:anim calcmode="lin" valueType="num">
                                      <p:cBhvr>
                                        <p:cTn id="89" dur="1000" fill="hold"/>
                                        <p:tgtEl>
                                          <p:spTgt spid="1040"/>
                                        </p:tgtEl>
                                        <p:attrNameLst>
                                          <p:attrName>ppt_x</p:attrName>
                                        </p:attrNameLst>
                                      </p:cBhvr>
                                      <p:tavLst>
                                        <p:tav tm="0">
                                          <p:val>
                                            <p:strVal val="#ppt_x"/>
                                          </p:val>
                                        </p:tav>
                                        <p:tav tm="100000">
                                          <p:val>
                                            <p:strVal val="#ppt_x"/>
                                          </p:val>
                                        </p:tav>
                                      </p:tavLst>
                                    </p:anim>
                                    <p:anim calcmode="lin" valueType="num">
                                      <p:cBhvr>
                                        <p:cTn id="90" dur="1000" fill="hold"/>
                                        <p:tgtEl>
                                          <p:spTgt spid="1040"/>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nodeType="clickEffect">
                                  <p:stCondLst>
                                    <p:cond delay="0"/>
                                  </p:stCondLst>
                                  <p:childTnLst>
                                    <p:set>
                                      <p:cBhvr>
                                        <p:cTn id="94" dur="1" fill="hold">
                                          <p:stCondLst>
                                            <p:cond delay="0"/>
                                          </p:stCondLst>
                                        </p:cTn>
                                        <p:tgtEl>
                                          <p:spTgt spid="1042"/>
                                        </p:tgtEl>
                                        <p:attrNameLst>
                                          <p:attrName>style.visibility</p:attrName>
                                        </p:attrNameLst>
                                      </p:cBhvr>
                                      <p:to>
                                        <p:strVal val="visible"/>
                                      </p:to>
                                    </p:set>
                                    <p:anim calcmode="lin" valueType="num">
                                      <p:cBhvr additive="base">
                                        <p:cTn id="95" dur="500" fill="hold"/>
                                        <p:tgtEl>
                                          <p:spTgt spid="1042"/>
                                        </p:tgtEl>
                                        <p:attrNameLst>
                                          <p:attrName>ppt_x</p:attrName>
                                        </p:attrNameLst>
                                      </p:cBhvr>
                                      <p:tavLst>
                                        <p:tav tm="0">
                                          <p:val>
                                            <p:strVal val="#ppt_x"/>
                                          </p:val>
                                        </p:tav>
                                        <p:tav tm="100000">
                                          <p:val>
                                            <p:strVal val="#ppt_x"/>
                                          </p:val>
                                        </p:tav>
                                      </p:tavLst>
                                    </p:anim>
                                    <p:anim calcmode="lin" valueType="num">
                                      <p:cBhvr additive="base">
                                        <p:cTn id="96" dur="500" fill="hold"/>
                                        <p:tgtEl>
                                          <p:spTgt spid="1042"/>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nodeType="clickEffect">
                                  <p:stCondLst>
                                    <p:cond delay="0"/>
                                  </p:stCondLst>
                                  <p:childTnLst>
                                    <p:set>
                                      <p:cBhvr>
                                        <p:cTn id="100" dur="1" fill="hold">
                                          <p:stCondLst>
                                            <p:cond delay="0"/>
                                          </p:stCondLst>
                                        </p:cTn>
                                        <p:tgtEl>
                                          <p:spTgt spid="1044"/>
                                        </p:tgtEl>
                                        <p:attrNameLst>
                                          <p:attrName>style.visibility</p:attrName>
                                        </p:attrNameLst>
                                      </p:cBhvr>
                                      <p:to>
                                        <p:strVal val="visible"/>
                                      </p:to>
                                    </p:set>
                                    <p:anim calcmode="lin" valueType="num">
                                      <p:cBhvr additive="base">
                                        <p:cTn id="101" dur="500" fill="hold"/>
                                        <p:tgtEl>
                                          <p:spTgt spid="1044"/>
                                        </p:tgtEl>
                                        <p:attrNameLst>
                                          <p:attrName>ppt_x</p:attrName>
                                        </p:attrNameLst>
                                      </p:cBhvr>
                                      <p:tavLst>
                                        <p:tav tm="0">
                                          <p:val>
                                            <p:strVal val="#ppt_x"/>
                                          </p:val>
                                        </p:tav>
                                        <p:tav tm="100000">
                                          <p:val>
                                            <p:strVal val="#ppt_x"/>
                                          </p:val>
                                        </p:tav>
                                      </p:tavLst>
                                    </p:anim>
                                    <p:anim calcmode="lin" valueType="num">
                                      <p:cBhvr additive="base">
                                        <p:cTn id="102" dur="500" fill="hold"/>
                                        <p:tgtEl>
                                          <p:spTgt spid="1044"/>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xit" presetSubtype="4" fill="hold" nodeType="clickEffect">
                                  <p:stCondLst>
                                    <p:cond delay="0"/>
                                  </p:stCondLst>
                                  <p:childTnLst>
                                    <p:anim calcmode="lin" valueType="num">
                                      <p:cBhvr additive="base">
                                        <p:cTn id="106" dur="500"/>
                                        <p:tgtEl>
                                          <p:spTgt spid="1040"/>
                                        </p:tgtEl>
                                        <p:attrNameLst>
                                          <p:attrName>ppt_x</p:attrName>
                                        </p:attrNameLst>
                                      </p:cBhvr>
                                      <p:tavLst>
                                        <p:tav tm="0">
                                          <p:val>
                                            <p:strVal val="ppt_x"/>
                                          </p:val>
                                        </p:tav>
                                        <p:tav tm="100000">
                                          <p:val>
                                            <p:strVal val="ppt_x"/>
                                          </p:val>
                                        </p:tav>
                                      </p:tavLst>
                                    </p:anim>
                                    <p:anim calcmode="lin" valueType="num">
                                      <p:cBhvr additive="base">
                                        <p:cTn id="107" dur="500"/>
                                        <p:tgtEl>
                                          <p:spTgt spid="1040"/>
                                        </p:tgtEl>
                                        <p:attrNameLst>
                                          <p:attrName>ppt_y</p:attrName>
                                        </p:attrNameLst>
                                      </p:cBhvr>
                                      <p:tavLst>
                                        <p:tav tm="0">
                                          <p:val>
                                            <p:strVal val="ppt_y"/>
                                          </p:val>
                                        </p:tav>
                                        <p:tav tm="100000">
                                          <p:val>
                                            <p:strVal val="1+ppt_h/2"/>
                                          </p:val>
                                        </p:tav>
                                      </p:tavLst>
                                    </p:anim>
                                    <p:set>
                                      <p:cBhvr>
                                        <p:cTn id="108" dur="1" fill="hold">
                                          <p:stCondLst>
                                            <p:cond delay="499"/>
                                          </p:stCondLst>
                                        </p:cTn>
                                        <p:tgtEl>
                                          <p:spTgt spid="1040"/>
                                        </p:tgtEl>
                                        <p:attrNameLst>
                                          <p:attrName>style.visibility</p:attrName>
                                        </p:attrNameLst>
                                      </p:cBhvr>
                                      <p:to>
                                        <p:strVal val="hidden"/>
                                      </p:to>
                                    </p:set>
                                  </p:childTnLst>
                                </p:cTn>
                              </p:par>
                              <p:par>
                                <p:cTn id="109" presetID="2" presetClass="exit" presetSubtype="4" fill="hold" nodeType="withEffect">
                                  <p:stCondLst>
                                    <p:cond delay="0"/>
                                  </p:stCondLst>
                                  <p:childTnLst>
                                    <p:anim calcmode="lin" valueType="num">
                                      <p:cBhvr additive="base">
                                        <p:cTn id="110" dur="500"/>
                                        <p:tgtEl>
                                          <p:spTgt spid="1042"/>
                                        </p:tgtEl>
                                        <p:attrNameLst>
                                          <p:attrName>ppt_x</p:attrName>
                                        </p:attrNameLst>
                                      </p:cBhvr>
                                      <p:tavLst>
                                        <p:tav tm="0">
                                          <p:val>
                                            <p:strVal val="ppt_x"/>
                                          </p:val>
                                        </p:tav>
                                        <p:tav tm="100000">
                                          <p:val>
                                            <p:strVal val="ppt_x"/>
                                          </p:val>
                                        </p:tav>
                                      </p:tavLst>
                                    </p:anim>
                                    <p:anim calcmode="lin" valueType="num">
                                      <p:cBhvr additive="base">
                                        <p:cTn id="111" dur="500"/>
                                        <p:tgtEl>
                                          <p:spTgt spid="1042"/>
                                        </p:tgtEl>
                                        <p:attrNameLst>
                                          <p:attrName>ppt_y</p:attrName>
                                        </p:attrNameLst>
                                      </p:cBhvr>
                                      <p:tavLst>
                                        <p:tav tm="0">
                                          <p:val>
                                            <p:strVal val="ppt_y"/>
                                          </p:val>
                                        </p:tav>
                                        <p:tav tm="100000">
                                          <p:val>
                                            <p:strVal val="1+ppt_h/2"/>
                                          </p:val>
                                        </p:tav>
                                      </p:tavLst>
                                    </p:anim>
                                    <p:set>
                                      <p:cBhvr>
                                        <p:cTn id="112" dur="1" fill="hold">
                                          <p:stCondLst>
                                            <p:cond delay="499"/>
                                          </p:stCondLst>
                                        </p:cTn>
                                        <p:tgtEl>
                                          <p:spTgt spid="1042"/>
                                        </p:tgtEl>
                                        <p:attrNameLst>
                                          <p:attrName>style.visibility</p:attrName>
                                        </p:attrNameLst>
                                      </p:cBhvr>
                                      <p:to>
                                        <p:strVal val="hidden"/>
                                      </p:to>
                                    </p:set>
                                  </p:childTnLst>
                                </p:cTn>
                              </p:par>
                              <p:par>
                                <p:cTn id="113" presetID="2" presetClass="exit" presetSubtype="4" fill="hold" nodeType="withEffect">
                                  <p:stCondLst>
                                    <p:cond delay="0"/>
                                  </p:stCondLst>
                                  <p:childTnLst>
                                    <p:anim calcmode="lin" valueType="num">
                                      <p:cBhvr additive="base">
                                        <p:cTn id="114" dur="500"/>
                                        <p:tgtEl>
                                          <p:spTgt spid="1044"/>
                                        </p:tgtEl>
                                        <p:attrNameLst>
                                          <p:attrName>ppt_x</p:attrName>
                                        </p:attrNameLst>
                                      </p:cBhvr>
                                      <p:tavLst>
                                        <p:tav tm="0">
                                          <p:val>
                                            <p:strVal val="ppt_x"/>
                                          </p:val>
                                        </p:tav>
                                        <p:tav tm="100000">
                                          <p:val>
                                            <p:strVal val="ppt_x"/>
                                          </p:val>
                                        </p:tav>
                                      </p:tavLst>
                                    </p:anim>
                                    <p:anim calcmode="lin" valueType="num">
                                      <p:cBhvr additive="base">
                                        <p:cTn id="115" dur="500"/>
                                        <p:tgtEl>
                                          <p:spTgt spid="1044"/>
                                        </p:tgtEl>
                                        <p:attrNameLst>
                                          <p:attrName>ppt_y</p:attrName>
                                        </p:attrNameLst>
                                      </p:cBhvr>
                                      <p:tavLst>
                                        <p:tav tm="0">
                                          <p:val>
                                            <p:strVal val="ppt_y"/>
                                          </p:val>
                                        </p:tav>
                                        <p:tav tm="100000">
                                          <p:val>
                                            <p:strVal val="1+ppt_h/2"/>
                                          </p:val>
                                        </p:tav>
                                      </p:tavLst>
                                    </p:anim>
                                    <p:set>
                                      <p:cBhvr>
                                        <p:cTn id="116" dur="1" fill="hold">
                                          <p:stCondLst>
                                            <p:cond delay="499"/>
                                          </p:stCondLst>
                                        </p:cTn>
                                        <p:tgtEl>
                                          <p:spTgt spid="1044"/>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42" presetClass="entr" presetSubtype="0" fill="hold" grpId="0" nodeType="clickEffect">
                                  <p:stCondLst>
                                    <p:cond delay="0"/>
                                  </p:stCondLst>
                                  <p:childTnLst>
                                    <p:set>
                                      <p:cBhvr>
                                        <p:cTn id="120" dur="1" fill="hold">
                                          <p:stCondLst>
                                            <p:cond delay="0"/>
                                          </p:stCondLst>
                                        </p:cTn>
                                        <p:tgtEl>
                                          <p:spTgt spid="5"/>
                                        </p:tgtEl>
                                        <p:attrNameLst>
                                          <p:attrName>style.visibility</p:attrName>
                                        </p:attrNameLst>
                                      </p:cBhvr>
                                      <p:to>
                                        <p:strVal val="visible"/>
                                      </p:to>
                                    </p:set>
                                    <p:animEffect transition="in" filter="fade">
                                      <p:cBhvr>
                                        <p:cTn id="121" dur="1000"/>
                                        <p:tgtEl>
                                          <p:spTgt spid="5"/>
                                        </p:tgtEl>
                                      </p:cBhvr>
                                    </p:animEffect>
                                    <p:anim calcmode="lin" valueType="num">
                                      <p:cBhvr>
                                        <p:cTn id="122" dur="1000" fill="hold"/>
                                        <p:tgtEl>
                                          <p:spTgt spid="5"/>
                                        </p:tgtEl>
                                        <p:attrNameLst>
                                          <p:attrName>ppt_x</p:attrName>
                                        </p:attrNameLst>
                                      </p:cBhvr>
                                      <p:tavLst>
                                        <p:tav tm="0">
                                          <p:val>
                                            <p:strVal val="#ppt_x"/>
                                          </p:val>
                                        </p:tav>
                                        <p:tav tm="100000">
                                          <p:val>
                                            <p:strVal val="#ppt_x"/>
                                          </p:val>
                                        </p:tav>
                                      </p:tavLst>
                                    </p:anim>
                                    <p:anim calcmode="lin" valueType="num">
                                      <p:cBhvr>
                                        <p:cTn id="1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1046"/>
                                        </p:tgtEl>
                                        <p:attrNameLst>
                                          <p:attrName>style.visibility</p:attrName>
                                        </p:attrNameLst>
                                      </p:cBhvr>
                                      <p:to>
                                        <p:strVal val="visible"/>
                                      </p:to>
                                    </p:set>
                                    <p:animEffect transition="in" filter="fade">
                                      <p:cBhvr>
                                        <p:cTn id="128" dur="500"/>
                                        <p:tgtEl>
                                          <p:spTgt spid="1046"/>
                                        </p:tgtEl>
                                      </p:cBhvr>
                                    </p:animEffect>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nodeType="clickEffect">
                                  <p:stCondLst>
                                    <p:cond delay="0"/>
                                  </p:stCondLst>
                                  <p:childTnLst>
                                    <p:set>
                                      <p:cBhvr>
                                        <p:cTn id="132" dur="1" fill="hold">
                                          <p:stCondLst>
                                            <p:cond delay="0"/>
                                          </p:stCondLst>
                                        </p:cTn>
                                        <p:tgtEl>
                                          <p:spTgt spid="1052"/>
                                        </p:tgtEl>
                                        <p:attrNameLst>
                                          <p:attrName>style.visibility</p:attrName>
                                        </p:attrNameLst>
                                      </p:cBhvr>
                                      <p:to>
                                        <p:strVal val="visible"/>
                                      </p:to>
                                    </p:set>
                                    <p:anim calcmode="lin" valueType="num">
                                      <p:cBhvr additive="base">
                                        <p:cTn id="133" dur="500" fill="hold"/>
                                        <p:tgtEl>
                                          <p:spTgt spid="1052"/>
                                        </p:tgtEl>
                                        <p:attrNameLst>
                                          <p:attrName>ppt_x</p:attrName>
                                        </p:attrNameLst>
                                      </p:cBhvr>
                                      <p:tavLst>
                                        <p:tav tm="0">
                                          <p:val>
                                            <p:strVal val="#ppt_x"/>
                                          </p:val>
                                        </p:tav>
                                        <p:tav tm="100000">
                                          <p:val>
                                            <p:strVal val="#ppt_x"/>
                                          </p:val>
                                        </p:tav>
                                      </p:tavLst>
                                    </p:anim>
                                    <p:anim calcmode="lin" valueType="num">
                                      <p:cBhvr additive="base">
                                        <p:cTn id="134" dur="500" fill="hold"/>
                                        <p:tgtEl>
                                          <p:spTgt spid="10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build="p"/>
      <p:bldP spid="2"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18"/>
        <p:cNvGrpSpPr/>
        <p:nvPr/>
      </p:nvGrpSpPr>
      <p:grpSpPr>
        <a:xfrm>
          <a:off x="0" y="0"/>
          <a:ext cx="0" cy="0"/>
          <a:chOff x="0" y="0"/>
          <a:chExt cx="0" cy="0"/>
        </a:xfrm>
      </p:grpSpPr>
      <p:sp>
        <p:nvSpPr>
          <p:cNvPr id="7" name="Google Shape;246;p35">
            <a:extLst>
              <a:ext uri="{FF2B5EF4-FFF2-40B4-BE49-F238E27FC236}">
                <a16:creationId xmlns:a16="http://schemas.microsoft.com/office/drawing/2014/main" id="{4EB83E33-55DB-E577-663D-0FDC92C7C15F}"/>
              </a:ext>
            </a:extLst>
          </p:cNvPr>
          <p:cNvSpPr/>
          <p:nvPr/>
        </p:nvSpPr>
        <p:spPr>
          <a:xfrm>
            <a:off x="0" y="1"/>
            <a:ext cx="9144000" cy="124371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2"/>
          <p:cNvSpPr txBox="1">
            <a:spLocks noGrp="1"/>
          </p:cNvSpPr>
          <p:nvPr>
            <p:ph type="ctrTitle"/>
          </p:nvPr>
        </p:nvSpPr>
        <p:spPr>
          <a:xfrm>
            <a:off x="1410709" y="50800"/>
            <a:ext cx="5190116" cy="897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solidFill>
                  <a:schemeClr val="lt1"/>
                </a:solidFill>
              </a:rPr>
              <a:t>Proposed Methods</a:t>
            </a:r>
            <a:endParaRPr dirty="0">
              <a:solidFill>
                <a:schemeClr val="lt1"/>
              </a:solidFill>
            </a:endParaRPr>
          </a:p>
        </p:txBody>
      </p:sp>
      <p:sp>
        <p:nvSpPr>
          <p:cNvPr id="223" name="Google Shape;223;p32"/>
          <p:cNvSpPr txBox="1">
            <a:spLocks noGrp="1"/>
          </p:cNvSpPr>
          <p:nvPr>
            <p:ph type="subTitle" idx="1"/>
          </p:nvPr>
        </p:nvSpPr>
        <p:spPr>
          <a:xfrm>
            <a:off x="2117847" y="3380460"/>
            <a:ext cx="2951400" cy="29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solidFill>
                  <a:schemeClr val="lt1"/>
                </a:solidFill>
              </a:rPr>
              <a:t>Mercury is the closest planet to the Sun and the smallest one in our Solar System—it’s only a bit larger than our Moon. The planet’s name has nothing to do with the liquid metal, since it was named after the Roman messenger god</a:t>
            </a:r>
            <a:endParaRPr dirty="0">
              <a:solidFill>
                <a:schemeClr val="lt1"/>
              </a:solidFill>
            </a:endParaRPr>
          </a:p>
        </p:txBody>
      </p:sp>
      <p:pic>
        <p:nvPicPr>
          <p:cNvPr id="1026" name="Picture 2" descr="Difference Between Supervised and Unsupervised Machine Learning Models And  Their Use Cases | by TrainDataHub | Medium">
            <a:extLst>
              <a:ext uri="{FF2B5EF4-FFF2-40B4-BE49-F238E27FC236}">
                <a16:creationId xmlns:a16="http://schemas.microsoft.com/office/drawing/2014/main" id="{18DF06D3-F59F-881A-24B7-CFA93772CB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r="984" b="1492"/>
          <a:stretch/>
        </p:blipFill>
        <p:spPr bwMode="auto">
          <a:xfrm>
            <a:off x="1216128" y="1243711"/>
            <a:ext cx="5920479" cy="324875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5C13700-C554-173D-831F-20299F57CB59}"/>
              </a:ext>
            </a:extLst>
          </p:cNvPr>
          <p:cNvSpPr/>
          <p:nvPr/>
        </p:nvSpPr>
        <p:spPr>
          <a:xfrm>
            <a:off x="1410709" y="3380460"/>
            <a:ext cx="1011022" cy="1485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CCA264D-F005-359B-D74F-E26F0E194BE5}"/>
              </a:ext>
            </a:extLst>
          </p:cNvPr>
          <p:cNvSpPr/>
          <p:nvPr/>
        </p:nvSpPr>
        <p:spPr>
          <a:xfrm>
            <a:off x="1410709" y="3526154"/>
            <a:ext cx="1011022" cy="1485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96A1F27-8B2E-8E18-FBD6-3987D9309A36}"/>
              </a:ext>
            </a:extLst>
          </p:cNvPr>
          <p:cNvSpPr/>
          <p:nvPr/>
        </p:nvSpPr>
        <p:spPr>
          <a:xfrm>
            <a:off x="1410709" y="3674231"/>
            <a:ext cx="1011022" cy="1485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2C02930-8860-E893-A4FD-CB9842E6B0E3}"/>
              </a:ext>
            </a:extLst>
          </p:cNvPr>
          <p:cNvSpPr/>
          <p:nvPr/>
        </p:nvSpPr>
        <p:spPr>
          <a:xfrm>
            <a:off x="1410709" y="3917825"/>
            <a:ext cx="1011022" cy="1485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0021CF4-8F4A-A0F7-AE67-20180104E3D0}"/>
              </a:ext>
            </a:extLst>
          </p:cNvPr>
          <p:cNvSpPr/>
          <p:nvPr/>
        </p:nvSpPr>
        <p:spPr>
          <a:xfrm>
            <a:off x="1410709" y="4065902"/>
            <a:ext cx="1011022" cy="1485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A4F114B-885C-D07F-6015-67A9A30A5A47}"/>
              </a:ext>
            </a:extLst>
          </p:cNvPr>
          <p:cNvSpPr txBox="1"/>
          <p:nvPr/>
        </p:nvSpPr>
        <p:spPr>
          <a:xfrm>
            <a:off x="8736806" y="4739280"/>
            <a:ext cx="914400" cy="307777"/>
          </a:xfrm>
          <a:prstGeom prst="rect">
            <a:avLst/>
          </a:prstGeom>
          <a:noFill/>
        </p:spPr>
        <p:txBody>
          <a:bodyPr wrap="square" rtlCol="0">
            <a:spAutoFit/>
          </a:bodyPr>
          <a:lstStyle/>
          <a:p>
            <a:r>
              <a:rPr lang="en-US" dirty="0"/>
              <a:t>12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03;p30">
            <a:extLst>
              <a:ext uri="{FF2B5EF4-FFF2-40B4-BE49-F238E27FC236}">
                <a16:creationId xmlns:a16="http://schemas.microsoft.com/office/drawing/2014/main" id="{649B6FDF-0084-A727-7010-5BAC83296F2D}"/>
              </a:ext>
            </a:extLst>
          </p:cNvPr>
          <p:cNvSpPr/>
          <p:nvPr/>
        </p:nvSpPr>
        <p:spPr>
          <a:xfrm rot="16200000">
            <a:off x="1246825" y="-950685"/>
            <a:ext cx="1215570" cy="342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5;p30">
            <a:extLst>
              <a:ext uri="{FF2B5EF4-FFF2-40B4-BE49-F238E27FC236}">
                <a16:creationId xmlns:a16="http://schemas.microsoft.com/office/drawing/2014/main" id="{4B7F3179-8952-3FA4-04EB-A67055DDF096}"/>
              </a:ext>
            </a:extLst>
          </p:cNvPr>
          <p:cNvSpPr txBox="1">
            <a:spLocks noGrp="1"/>
          </p:cNvSpPr>
          <p:nvPr>
            <p:ph type="ctrTitle"/>
          </p:nvPr>
        </p:nvSpPr>
        <p:spPr>
          <a:xfrm>
            <a:off x="-741841" y="-1393099"/>
            <a:ext cx="4310952" cy="242548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2800" dirty="0">
                <a:solidFill>
                  <a:schemeClr val="lt1"/>
                </a:solidFill>
              </a:rPr>
              <a:t>Proposed Methods</a:t>
            </a:r>
            <a:endParaRPr sz="2800" dirty="0">
              <a:solidFill>
                <a:schemeClr val="lt1"/>
              </a:solidFill>
            </a:endParaRPr>
          </a:p>
        </p:txBody>
      </p:sp>
      <p:sp>
        <p:nvSpPr>
          <p:cNvPr id="8" name="Google Shape;206;p30">
            <a:extLst>
              <a:ext uri="{FF2B5EF4-FFF2-40B4-BE49-F238E27FC236}">
                <a16:creationId xmlns:a16="http://schemas.microsoft.com/office/drawing/2014/main" id="{31AF4CE8-C652-574A-4704-1D6D843A6426}"/>
              </a:ext>
            </a:extLst>
          </p:cNvPr>
          <p:cNvSpPr txBox="1">
            <a:spLocks/>
          </p:cNvSpPr>
          <p:nvPr/>
        </p:nvSpPr>
        <p:spPr>
          <a:xfrm>
            <a:off x="312990" y="1637916"/>
            <a:ext cx="4310952" cy="15182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2pPr>
            <a:lvl3pPr marL="1371600" marR="0" lvl="2"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3pPr>
            <a:lvl4pPr marL="1828800" marR="0" lvl="3"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4pPr>
            <a:lvl5pPr marL="2286000" marR="0" lvl="4"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5pPr>
            <a:lvl6pPr marL="2743200" marR="0" lvl="5"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6pPr>
            <a:lvl7pPr marL="3200400" marR="0" lvl="6"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7pPr>
            <a:lvl8pPr marL="3657600" marR="0" lvl="7"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8pPr>
            <a:lvl9pPr marL="4114800" marR="0" lvl="8"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9pPr>
          </a:lstStyle>
          <a:p>
            <a:pPr algn="l"/>
            <a:r>
              <a:rPr lang="en-US" b="1" dirty="0"/>
              <a:t>Logistic Regression (Supervised Learning)</a:t>
            </a:r>
          </a:p>
          <a:p>
            <a:pPr algn="l"/>
            <a:endParaRPr lang="en-US" dirty="0"/>
          </a:p>
          <a:p>
            <a:pPr algn="l"/>
            <a:r>
              <a:rPr lang="en-US" dirty="0"/>
              <a:t>Objective: Classify data points into discrete categories</a:t>
            </a:r>
          </a:p>
          <a:p>
            <a:pPr algn="l"/>
            <a:endParaRPr lang="en-US" dirty="0"/>
          </a:p>
          <a:p>
            <a:pPr algn="l"/>
            <a:r>
              <a:rPr lang="en-US" dirty="0"/>
              <a:t>Outcome: A foundational model for classification tasks, though         performance may vary based on data complexity and feature relationships.</a:t>
            </a:r>
          </a:p>
          <a:p>
            <a:pPr marL="171450" indent="-171450" algn="l">
              <a:buFont typeface="Arial" panose="020B0604020202020204" pitchFamily="34" charset="0"/>
              <a:buChar char="•"/>
            </a:pPr>
            <a:endParaRPr lang="en-US" dirty="0"/>
          </a:p>
          <a:p>
            <a:pPr marL="171450" indent="-171450" algn="l">
              <a:buFont typeface="Arial" panose="020B0604020202020204" pitchFamily="34" charset="0"/>
              <a:buChar char="•"/>
            </a:pPr>
            <a:endParaRPr lang="en-US" dirty="0"/>
          </a:p>
        </p:txBody>
      </p:sp>
      <p:sp>
        <p:nvSpPr>
          <p:cNvPr id="9" name="Google Shape;206;p30">
            <a:extLst>
              <a:ext uri="{FF2B5EF4-FFF2-40B4-BE49-F238E27FC236}">
                <a16:creationId xmlns:a16="http://schemas.microsoft.com/office/drawing/2014/main" id="{FB0F4A07-7AD8-C3D4-D781-0B76AA1C8208}"/>
              </a:ext>
            </a:extLst>
          </p:cNvPr>
          <p:cNvSpPr txBox="1">
            <a:spLocks/>
          </p:cNvSpPr>
          <p:nvPr/>
        </p:nvSpPr>
        <p:spPr>
          <a:xfrm>
            <a:off x="261048" y="3156155"/>
            <a:ext cx="4310952" cy="15182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2pPr>
            <a:lvl3pPr marL="1371600" marR="0" lvl="2"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3pPr>
            <a:lvl4pPr marL="1828800" marR="0" lvl="3"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4pPr>
            <a:lvl5pPr marL="2286000" marR="0" lvl="4"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5pPr>
            <a:lvl6pPr marL="2743200" marR="0" lvl="5"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6pPr>
            <a:lvl7pPr marL="3200400" marR="0" lvl="6"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7pPr>
            <a:lvl8pPr marL="3657600" marR="0" lvl="7"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8pPr>
            <a:lvl9pPr marL="4114800" marR="0" lvl="8"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9pPr>
          </a:lstStyle>
          <a:p>
            <a:pPr algn="just"/>
            <a:r>
              <a:rPr lang="en-US" b="1" dirty="0"/>
              <a:t>Random Forest Classifier (Supervised Learning)</a:t>
            </a:r>
          </a:p>
          <a:p>
            <a:pPr algn="just"/>
            <a:endParaRPr lang="en-US" dirty="0"/>
          </a:p>
          <a:p>
            <a:pPr algn="just"/>
            <a:r>
              <a:rPr lang="en-US" dirty="0"/>
              <a:t>Objective: Improve classification accuracy and robustness.</a:t>
            </a:r>
          </a:p>
          <a:p>
            <a:pPr algn="just"/>
            <a:endParaRPr lang="en-US" dirty="0"/>
          </a:p>
          <a:p>
            <a:pPr algn="l"/>
            <a:r>
              <a:rPr lang="en-US" dirty="0"/>
              <a:t>Outcome: Generally effective due to ensemble learning, capable of handling large datasets with high dimensionality and providing feature importance insights.</a:t>
            </a:r>
          </a:p>
          <a:p>
            <a:pPr marL="171450" indent="-171450" algn="just">
              <a:buFont typeface="Arial" panose="020B0604020202020204" pitchFamily="34" charset="0"/>
              <a:buChar char="•"/>
            </a:pPr>
            <a:endParaRPr lang="en-US" dirty="0"/>
          </a:p>
          <a:p>
            <a:pPr marL="171450" indent="-171450" algn="just">
              <a:buFont typeface="Arial" panose="020B0604020202020204" pitchFamily="34" charset="0"/>
              <a:buChar char="•"/>
            </a:pPr>
            <a:endParaRPr lang="en-US" dirty="0"/>
          </a:p>
        </p:txBody>
      </p:sp>
      <p:sp>
        <p:nvSpPr>
          <p:cNvPr id="10" name="Google Shape;206;p30">
            <a:extLst>
              <a:ext uri="{FF2B5EF4-FFF2-40B4-BE49-F238E27FC236}">
                <a16:creationId xmlns:a16="http://schemas.microsoft.com/office/drawing/2014/main" id="{1D866692-B2D0-A57C-C4F3-258DB7CC99C6}"/>
              </a:ext>
            </a:extLst>
          </p:cNvPr>
          <p:cNvSpPr txBox="1">
            <a:spLocks/>
          </p:cNvSpPr>
          <p:nvPr/>
        </p:nvSpPr>
        <p:spPr>
          <a:xfrm>
            <a:off x="4394676" y="280511"/>
            <a:ext cx="4310952" cy="15182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2pPr>
            <a:lvl3pPr marL="1371600" marR="0" lvl="2"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3pPr>
            <a:lvl4pPr marL="1828800" marR="0" lvl="3"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4pPr>
            <a:lvl5pPr marL="2286000" marR="0" lvl="4"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5pPr>
            <a:lvl6pPr marL="2743200" marR="0" lvl="5"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6pPr>
            <a:lvl7pPr marL="3200400" marR="0" lvl="6"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7pPr>
            <a:lvl8pPr marL="3657600" marR="0" lvl="7"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8pPr>
            <a:lvl9pPr marL="4114800" marR="0" lvl="8"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9pPr>
          </a:lstStyle>
          <a:p>
            <a:pPr algn="l"/>
            <a:r>
              <a:rPr lang="en-US" b="1" dirty="0"/>
              <a:t>Decision Tree (Supervised Learning)</a:t>
            </a:r>
          </a:p>
          <a:p>
            <a:pPr algn="l"/>
            <a:endParaRPr lang="en-US" dirty="0"/>
          </a:p>
          <a:p>
            <a:pPr algn="l"/>
            <a:r>
              <a:rPr lang="en-US" dirty="0"/>
              <a:t>Objective: Provide interpretable decision-making processes</a:t>
            </a:r>
          </a:p>
          <a:p>
            <a:pPr algn="l"/>
            <a:r>
              <a:rPr lang="en-US" dirty="0"/>
              <a:t>.</a:t>
            </a:r>
          </a:p>
          <a:p>
            <a:pPr algn="l"/>
            <a:r>
              <a:rPr lang="en-US" dirty="0"/>
              <a:t> Outcome: Can suffer from overfitting and lack of generalization on complex datasets, but effective for smaller datasets with clear feature splits.</a:t>
            </a:r>
          </a:p>
          <a:p>
            <a:pPr marL="171450" indent="-171450" algn="l">
              <a:buFont typeface="Arial" panose="020B0604020202020204" pitchFamily="34" charset="0"/>
              <a:buChar char="•"/>
            </a:pPr>
            <a:endParaRPr lang="en-US" dirty="0"/>
          </a:p>
          <a:p>
            <a:pPr marL="171450" indent="-171450" algn="l">
              <a:buFont typeface="Arial" panose="020B0604020202020204" pitchFamily="34" charset="0"/>
              <a:buChar char="•"/>
            </a:pPr>
            <a:endParaRPr lang="en-US" dirty="0"/>
          </a:p>
        </p:txBody>
      </p:sp>
      <p:sp>
        <p:nvSpPr>
          <p:cNvPr id="11" name="Google Shape;206;p30">
            <a:extLst>
              <a:ext uri="{FF2B5EF4-FFF2-40B4-BE49-F238E27FC236}">
                <a16:creationId xmlns:a16="http://schemas.microsoft.com/office/drawing/2014/main" id="{010FDE24-F4C3-BFC8-75C6-E48B90206E79}"/>
              </a:ext>
            </a:extLst>
          </p:cNvPr>
          <p:cNvSpPr txBox="1">
            <a:spLocks/>
          </p:cNvSpPr>
          <p:nvPr/>
        </p:nvSpPr>
        <p:spPr>
          <a:xfrm>
            <a:off x="4394676" y="1773354"/>
            <a:ext cx="4310952" cy="15182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2pPr>
            <a:lvl3pPr marL="1371600" marR="0" lvl="2"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3pPr>
            <a:lvl4pPr marL="1828800" marR="0" lvl="3"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4pPr>
            <a:lvl5pPr marL="2286000" marR="0" lvl="4"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5pPr>
            <a:lvl6pPr marL="2743200" marR="0" lvl="5"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6pPr>
            <a:lvl7pPr marL="3200400" marR="0" lvl="6"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7pPr>
            <a:lvl8pPr marL="3657600" marR="0" lvl="7"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8pPr>
            <a:lvl9pPr marL="4114800" marR="0" lvl="8"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9pPr>
          </a:lstStyle>
          <a:p>
            <a:pPr algn="l"/>
            <a:r>
              <a:rPr lang="en-US" b="1" dirty="0"/>
              <a:t>K-Nearest Neighbors (Supervised Learning)</a:t>
            </a:r>
          </a:p>
          <a:p>
            <a:pPr algn="l"/>
            <a:endParaRPr lang="en-US" dirty="0"/>
          </a:p>
          <a:p>
            <a:pPr algn="l"/>
            <a:r>
              <a:rPr lang="en-US" dirty="0"/>
              <a:t>Objective: Utilize instance-based learning for classification.</a:t>
            </a:r>
          </a:p>
          <a:p>
            <a:pPr algn="l"/>
            <a:endParaRPr lang="en-US" dirty="0"/>
          </a:p>
          <a:p>
            <a:pPr algn="l"/>
            <a:r>
              <a:rPr lang="en-US" dirty="0"/>
              <a:t> Outcome: Performance highly dependent on the choice of 'k' and the distance metric, suitable for datasets with well-defined clusters and less effective for high-dimensional data.</a:t>
            </a:r>
          </a:p>
          <a:p>
            <a:pPr marL="171450" indent="-171450" algn="l">
              <a:buFont typeface="Arial" panose="020B0604020202020204" pitchFamily="34" charset="0"/>
              <a:buChar char="•"/>
            </a:pPr>
            <a:endParaRPr lang="en-US" dirty="0"/>
          </a:p>
          <a:p>
            <a:pPr marL="171450" indent="-171450" algn="l">
              <a:buFont typeface="Arial" panose="020B0604020202020204" pitchFamily="34" charset="0"/>
              <a:buChar char="•"/>
            </a:pPr>
            <a:endParaRPr lang="en-US" dirty="0"/>
          </a:p>
        </p:txBody>
      </p:sp>
      <p:sp>
        <p:nvSpPr>
          <p:cNvPr id="12" name="Google Shape;206;p30">
            <a:extLst>
              <a:ext uri="{FF2B5EF4-FFF2-40B4-BE49-F238E27FC236}">
                <a16:creationId xmlns:a16="http://schemas.microsoft.com/office/drawing/2014/main" id="{7649A5D3-D268-3FF2-7582-9612ACAE4F9E}"/>
              </a:ext>
            </a:extLst>
          </p:cNvPr>
          <p:cNvSpPr txBox="1">
            <a:spLocks/>
          </p:cNvSpPr>
          <p:nvPr/>
        </p:nvSpPr>
        <p:spPr>
          <a:xfrm>
            <a:off x="4394676" y="3344750"/>
            <a:ext cx="4310952" cy="15182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2pPr>
            <a:lvl3pPr marL="1371600" marR="0" lvl="2"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3pPr>
            <a:lvl4pPr marL="1828800" marR="0" lvl="3"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4pPr>
            <a:lvl5pPr marL="2286000" marR="0" lvl="4"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5pPr>
            <a:lvl6pPr marL="2743200" marR="0" lvl="5"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6pPr>
            <a:lvl7pPr marL="3200400" marR="0" lvl="6"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7pPr>
            <a:lvl8pPr marL="3657600" marR="0" lvl="7"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8pPr>
            <a:lvl9pPr marL="4114800" marR="0" lvl="8"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9pPr>
          </a:lstStyle>
          <a:p>
            <a:pPr algn="l"/>
            <a:r>
              <a:rPr lang="en-US" b="1" dirty="0"/>
              <a:t>Neural Network (Supervised Learning)</a:t>
            </a:r>
          </a:p>
          <a:p>
            <a:pPr algn="l"/>
            <a:endParaRPr lang="en-US" dirty="0"/>
          </a:p>
          <a:p>
            <a:pPr algn="l"/>
            <a:r>
              <a:rPr lang="en-US" dirty="0"/>
              <a:t>Objective: Leverage deep learning for complex pattern recognition. </a:t>
            </a:r>
          </a:p>
          <a:p>
            <a:pPr algn="l"/>
            <a:r>
              <a:rPr lang="en-US" dirty="0"/>
              <a:t>Outcome: Offers high flexibility and capability to learn intricate relationships in data, but requires large amounts of data and computational resources, prone to overfitting without proper regularization techniques.</a:t>
            </a:r>
          </a:p>
          <a:p>
            <a:pPr marL="171450" indent="-171450" algn="l">
              <a:buFont typeface="Arial" panose="020B0604020202020204" pitchFamily="34" charset="0"/>
              <a:buChar char="•"/>
            </a:pPr>
            <a:endParaRPr lang="en-US" dirty="0"/>
          </a:p>
          <a:p>
            <a:pPr marL="171450" indent="-171450" algn="l">
              <a:buFont typeface="Arial" panose="020B0604020202020204" pitchFamily="34" charset="0"/>
              <a:buChar char="•"/>
            </a:pPr>
            <a:endParaRPr lang="en-US" dirty="0"/>
          </a:p>
        </p:txBody>
      </p:sp>
      <p:sp>
        <p:nvSpPr>
          <p:cNvPr id="2" name="TextBox 1">
            <a:extLst>
              <a:ext uri="{FF2B5EF4-FFF2-40B4-BE49-F238E27FC236}">
                <a16:creationId xmlns:a16="http://schemas.microsoft.com/office/drawing/2014/main" id="{CE805173-F9FC-702E-D435-54CC1BDE9C8C}"/>
              </a:ext>
            </a:extLst>
          </p:cNvPr>
          <p:cNvSpPr txBox="1"/>
          <p:nvPr/>
        </p:nvSpPr>
        <p:spPr>
          <a:xfrm>
            <a:off x="8761810" y="4767854"/>
            <a:ext cx="914400" cy="307777"/>
          </a:xfrm>
          <a:prstGeom prst="rect">
            <a:avLst/>
          </a:prstGeom>
          <a:noFill/>
        </p:spPr>
        <p:txBody>
          <a:bodyPr wrap="square" rtlCol="0">
            <a:spAutoFit/>
          </a:bodyPr>
          <a:lstStyle/>
          <a:p>
            <a:r>
              <a:rPr lang="en-US" dirty="0"/>
              <a:t>17</a:t>
            </a:r>
          </a:p>
        </p:txBody>
      </p:sp>
    </p:spTree>
    <p:extLst>
      <p:ext uri="{BB962C8B-B14F-4D97-AF65-F5344CB8AC3E}">
        <p14:creationId xmlns:p14="http://schemas.microsoft.com/office/powerpoint/2010/main" val="4201771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C62984-BCB9-9B07-6836-A5D1C248E84B}"/>
              </a:ext>
            </a:extLst>
          </p:cNvPr>
          <p:cNvPicPr>
            <a:picLocks noChangeAspect="1"/>
          </p:cNvPicPr>
          <p:nvPr/>
        </p:nvPicPr>
        <p:blipFill>
          <a:blip r:embed="rId3"/>
          <a:stretch>
            <a:fillRect/>
          </a:stretch>
        </p:blipFill>
        <p:spPr>
          <a:xfrm>
            <a:off x="158496" y="121920"/>
            <a:ext cx="5596128" cy="2336960"/>
          </a:xfrm>
          <a:prstGeom prst="rect">
            <a:avLst/>
          </a:prstGeom>
        </p:spPr>
      </p:pic>
      <p:pic>
        <p:nvPicPr>
          <p:cNvPr id="7" name="Picture 6">
            <a:extLst>
              <a:ext uri="{FF2B5EF4-FFF2-40B4-BE49-F238E27FC236}">
                <a16:creationId xmlns:a16="http://schemas.microsoft.com/office/drawing/2014/main" id="{16EE5F26-CB84-B609-B62A-41CA2AA77C9A}"/>
              </a:ext>
            </a:extLst>
          </p:cNvPr>
          <p:cNvPicPr>
            <a:picLocks noChangeAspect="1"/>
          </p:cNvPicPr>
          <p:nvPr/>
        </p:nvPicPr>
        <p:blipFill>
          <a:blip r:embed="rId4"/>
          <a:stretch>
            <a:fillRect/>
          </a:stretch>
        </p:blipFill>
        <p:spPr>
          <a:xfrm>
            <a:off x="158496" y="2458880"/>
            <a:ext cx="3863675" cy="312447"/>
          </a:xfrm>
          <a:prstGeom prst="rect">
            <a:avLst/>
          </a:prstGeom>
        </p:spPr>
      </p:pic>
      <p:pic>
        <p:nvPicPr>
          <p:cNvPr id="9" name="Picture 8">
            <a:extLst>
              <a:ext uri="{FF2B5EF4-FFF2-40B4-BE49-F238E27FC236}">
                <a16:creationId xmlns:a16="http://schemas.microsoft.com/office/drawing/2014/main" id="{24183D65-8520-03D7-9D74-0658081F89A9}"/>
              </a:ext>
            </a:extLst>
          </p:cNvPr>
          <p:cNvPicPr>
            <a:picLocks noChangeAspect="1"/>
          </p:cNvPicPr>
          <p:nvPr/>
        </p:nvPicPr>
        <p:blipFill>
          <a:blip r:embed="rId5"/>
          <a:stretch>
            <a:fillRect/>
          </a:stretch>
        </p:blipFill>
        <p:spPr>
          <a:xfrm>
            <a:off x="1258155" y="251488"/>
            <a:ext cx="3863676" cy="4414783"/>
          </a:xfrm>
          <a:prstGeom prst="rect">
            <a:avLst/>
          </a:prstGeom>
        </p:spPr>
      </p:pic>
      <p:pic>
        <p:nvPicPr>
          <p:cNvPr id="11" name="Picture 10">
            <a:extLst>
              <a:ext uri="{FF2B5EF4-FFF2-40B4-BE49-F238E27FC236}">
                <a16:creationId xmlns:a16="http://schemas.microsoft.com/office/drawing/2014/main" id="{2A163D49-4428-C012-BC33-127B74C45989}"/>
              </a:ext>
            </a:extLst>
          </p:cNvPr>
          <p:cNvPicPr>
            <a:picLocks noChangeAspect="1"/>
          </p:cNvPicPr>
          <p:nvPr/>
        </p:nvPicPr>
        <p:blipFill>
          <a:blip r:embed="rId6"/>
          <a:stretch>
            <a:fillRect/>
          </a:stretch>
        </p:blipFill>
        <p:spPr>
          <a:xfrm>
            <a:off x="4915760" y="1558132"/>
            <a:ext cx="4068889" cy="1801493"/>
          </a:xfrm>
          <a:prstGeom prst="rect">
            <a:avLst/>
          </a:prstGeom>
        </p:spPr>
      </p:pic>
      <p:sp>
        <p:nvSpPr>
          <p:cNvPr id="12" name="Rectangle 11">
            <a:extLst>
              <a:ext uri="{FF2B5EF4-FFF2-40B4-BE49-F238E27FC236}">
                <a16:creationId xmlns:a16="http://schemas.microsoft.com/office/drawing/2014/main" id="{090E8D36-D1B7-EEF7-A8FB-C764F59FC317}"/>
              </a:ext>
            </a:extLst>
          </p:cNvPr>
          <p:cNvSpPr/>
          <p:nvPr/>
        </p:nvSpPr>
        <p:spPr>
          <a:xfrm>
            <a:off x="5879306" y="1743075"/>
            <a:ext cx="1378744" cy="16430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B8D563-8777-355F-9D18-B4E4A66E607E}"/>
              </a:ext>
            </a:extLst>
          </p:cNvPr>
          <p:cNvSpPr/>
          <p:nvPr/>
        </p:nvSpPr>
        <p:spPr>
          <a:xfrm>
            <a:off x="5879306" y="1907381"/>
            <a:ext cx="1378744" cy="16430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82D33AB-097C-08F4-F23A-410B9A3C194E}"/>
              </a:ext>
            </a:extLst>
          </p:cNvPr>
          <p:cNvSpPr txBox="1"/>
          <p:nvPr/>
        </p:nvSpPr>
        <p:spPr>
          <a:xfrm>
            <a:off x="8686800" y="4835723"/>
            <a:ext cx="914400" cy="307777"/>
          </a:xfrm>
          <a:prstGeom prst="rect">
            <a:avLst/>
          </a:prstGeom>
          <a:noFill/>
        </p:spPr>
        <p:txBody>
          <a:bodyPr wrap="square" rtlCol="0">
            <a:spAutoFit/>
          </a:bodyPr>
          <a:lstStyle/>
          <a:p>
            <a:r>
              <a:rPr lang="en-US" dirty="0"/>
              <a:t>18</a:t>
            </a:r>
          </a:p>
        </p:txBody>
      </p:sp>
    </p:spTree>
    <p:extLst>
      <p:ext uri="{BB962C8B-B14F-4D97-AF65-F5344CB8AC3E}">
        <p14:creationId xmlns:p14="http://schemas.microsoft.com/office/powerpoint/2010/main" val="3497355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ppt_x"/>
                                          </p:val>
                                        </p:tav>
                                      </p:tavLst>
                                    </p:anim>
                                    <p:anim calcmode="lin" valueType="num">
                                      <p:cBhvr additive="base">
                                        <p:cTn id="7" dur="500"/>
                                        <p:tgtEl>
                                          <p:spTgt spid="5"/>
                                        </p:tgtEl>
                                        <p:attrNameLst>
                                          <p:attrName>ppt_y</p:attrName>
                                        </p:attrNameLst>
                                      </p:cBhvr>
                                      <p:tavLst>
                                        <p:tav tm="0">
                                          <p:val>
                                            <p:strVal val="ppt_y"/>
                                          </p:val>
                                        </p:tav>
                                        <p:tav tm="100000">
                                          <p:val>
                                            <p:strVal val="1+ppt_h/2"/>
                                          </p:val>
                                        </p:tav>
                                      </p:tavLst>
                                    </p:anim>
                                    <p:set>
                                      <p:cBhvr>
                                        <p:cTn id="8" dur="1" fill="hold">
                                          <p:stCondLst>
                                            <p:cond delay="499"/>
                                          </p:stCondLst>
                                        </p:cTn>
                                        <p:tgtEl>
                                          <p:spTgt spid="5"/>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7"/>
                                        </p:tgtEl>
                                        <p:attrNameLst>
                                          <p:attrName>ppt_x</p:attrName>
                                        </p:attrNameLst>
                                      </p:cBhvr>
                                      <p:tavLst>
                                        <p:tav tm="0">
                                          <p:val>
                                            <p:strVal val="ppt_x"/>
                                          </p:val>
                                        </p:tav>
                                        <p:tav tm="100000">
                                          <p:val>
                                            <p:strVal val="ppt_x"/>
                                          </p:val>
                                        </p:tav>
                                      </p:tavLst>
                                    </p:anim>
                                    <p:anim calcmode="lin" valueType="num">
                                      <p:cBhvr additive="base">
                                        <p:cTn id="11" dur="500"/>
                                        <p:tgtEl>
                                          <p:spTgt spid="7"/>
                                        </p:tgtEl>
                                        <p:attrNameLst>
                                          <p:attrName>ppt_y</p:attrName>
                                        </p:attrNameLst>
                                      </p:cBhvr>
                                      <p:tavLst>
                                        <p:tav tm="0">
                                          <p:val>
                                            <p:strVal val="ppt_y"/>
                                          </p:val>
                                        </p:tav>
                                        <p:tav tm="100000">
                                          <p:val>
                                            <p:strVal val="1+ppt_h/2"/>
                                          </p:val>
                                        </p:tav>
                                      </p:tavLst>
                                    </p:anim>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183E277-F232-AAA9-B7F6-12A968C4D79F}"/>
              </a:ext>
            </a:extLst>
          </p:cNvPr>
          <p:cNvPicPr>
            <a:picLocks noChangeAspect="1"/>
          </p:cNvPicPr>
          <p:nvPr/>
        </p:nvPicPr>
        <p:blipFill>
          <a:blip r:embed="rId3"/>
          <a:stretch>
            <a:fillRect/>
          </a:stretch>
        </p:blipFill>
        <p:spPr>
          <a:xfrm>
            <a:off x="806662" y="532209"/>
            <a:ext cx="5525846" cy="3979069"/>
          </a:xfrm>
          <a:prstGeom prst="rect">
            <a:avLst/>
          </a:prstGeom>
        </p:spPr>
      </p:pic>
      <p:pic>
        <p:nvPicPr>
          <p:cNvPr id="11" name="Picture 10">
            <a:extLst>
              <a:ext uri="{FF2B5EF4-FFF2-40B4-BE49-F238E27FC236}">
                <a16:creationId xmlns:a16="http://schemas.microsoft.com/office/drawing/2014/main" id="{F73EE11E-5CF6-FBFE-EE8B-7927470D3D4D}"/>
              </a:ext>
            </a:extLst>
          </p:cNvPr>
          <p:cNvPicPr>
            <a:picLocks noChangeAspect="1"/>
          </p:cNvPicPr>
          <p:nvPr/>
        </p:nvPicPr>
        <p:blipFill>
          <a:blip r:embed="rId4"/>
          <a:stretch>
            <a:fillRect/>
          </a:stretch>
        </p:blipFill>
        <p:spPr>
          <a:xfrm>
            <a:off x="5482206" y="1625232"/>
            <a:ext cx="3560150" cy="1793021"/>
          </a:xfrm>
          <a:prstGeom prst="rect">
            <a:avLst/>
          </a:prstGeom>
        </p:spPr>
      </p:pic>
      <p:sp>
        <p:nvSpPr>
          <p:cNvPr id="12" name="Rectangle 11">
            <a:extLst>
              <a:ext uri="{FF2B5EF4-FFF2-40B4-BE49-F238E27FC236}">
                <a16:creationId xmlns:a16="http://schemas.microsoft.com/office/drawing/2014/main" id="{F880B59B-B021-E5C9-D99E-9721384802C6}"/>
              </a:ext>
            </a:extLst>
          </p:cNvPr>
          <p:cNvSpPr/>
          <p:nvPr/>
        </p:nvSpPr>
        <p:spPr>
          <a:xfrm>
            <a:off x="6332508" y="1935956"/>
            <a:ext cx="1289873" cy="1143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52BDB0F-27DC-D875-6F8B-061C85B1BC9C}"/>
              </a:ext>
            </a:extLst>
          </p:cNvPr>
          <p:cNvSpPr/>
          <p:nvPr/>
        </p:nvSpPr>
        <p:spPr>
          <a:xfrm>
            <a:off x="6332509" y="1796184"/>
            <a:ext cx="705018" cy="1143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4FC4D6F3-A693-B6E1-C8D9-75A25D098C53}"/>
              </a:ext>
            </a:extLst>
          </p:cNvPr>
          <p:cNvPicPr>
            <a:picLocks noChangeAspect="1"/>
          </p:cNvPicPr>
          <p:nvPr/>
        </p:nvPicPr>
        <p:blipFill>
          <a:blip r:embed="rId5"/>
          <a:stretch>
            <a:fillRect/>
          </a:stretch>
        </p:blipFill>
        <p:spPr>
          <a:xfrm>
            <a:off x="198769" y="338189"/>
            <a:ext cx="5422400" cy="3144589"/>
          </a:xfrm>
          <a:prstGeom prst="rect">
            <a:avLst/>
          </a:prstGeom>
        </p:spPr>
      </p:pic>
      <p:pic>
        <p:nvPicPr>
          <p:cNvPr id="19" name="Picture 18">
            <a:extLst>
              <a:ext uri="{FF2B5EF4-FFF2-40B4-BE49-F238E27FC236}">
                <a16:creationId xmlns:a16="http://schemas.microsoft.com/office/drawing/2014/main" id="{D57C2890-E579-AD1C-062E-E4961E972517}"/>
              </a:ext>
            </a:extLst>
          </p:cNvPr>
          <p:cNvPicPr>
            <a:picLocks noChangeAspect="1"/>
          </p:cNvPicPr>
          <p:nvPr/>
        </p:nvPicPr>
        <p:blipFill>
          <a:blip r:embed="rId6"/>
          <a:stretch>
            <a:fillRect/>
          </a:stretch>
        </p:blipFill>
        <p:spPr>
          <a:xfrm>
            <a:off x="198769" y="3625395"/>
            <a:ext cx="7292972" cy="403895"/>
          </a:xfrm>
          <a:prstGeom prst="rect">
            <a:avLst/>
          </a:prstGeom>
        </p:spPr>
      </p:pic>
      <p:sp>
        <p:nvSpPr>
          <p:cNvPr id="2" name="TextBox 1">
            <a:extLst>
              <a:ext uri="{FF2B5EF4-FFF2-40B4-BE49-F238E27FC236}">
                <a16:creationId xmlns:a16="http://schemas.microsoft.com/office/drawing/2014/main" id="{BE1B137D-F5DB-5031-E48E-C688D5807EBE}"/>
              </a:ext>
            </a:extLst>
          </p:cNvPr>
          <p:cNvSpPr txBox="1"/>
          <p:nvPr/>
        </p:nvSpPr>
        <p:spPr>
          <a:xfrm>
            <a:off x="8686800" y="4767854"/>
            <a:ext cx="914400" cy="307777"/>
          </a:xfrm>
          <a:prstGeom prst="rect">
            <a:avLst/>
          </a:prstGeom>
          <a:noFill/>
        </p:spPr>
        <p:txBody>
          <a:bodyPr wrap="square" rtlCol="0">
            <a:spAutoFit/>
          </a:bodyPr>
          <a:lstStyle/>
          <a:p>
            <a:r>
              <a:rPr lang="en-US" dirty="0"/>
              <a:t>19</a:t>
            </a:r>
          </a:p>
        </p:txBody>
      </p:sp>
    </p:spTree>
    <p:extLst>
      <p:ext uri="{BB962C8B-B14F-4D97-AF65-F5344CB8AC3E}">
        <p14:creationId xmlns:p14="http://schemas.microsoft.com/office/powerpoint/2010/main" val="745582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7"/>
                                        </p:tgtEl>
                                        <p:attrNameLst>
                                          <p:attrName>ppt_x</p:attrName>
                                        </p:attrNameLst>
                                      </p:cBhvr>
                                      <p:tavLst>
                                        <p:tav tm="0">
                                          <p:val>
                                            <p:strVal val="ppt_x"/>
                                          </p:val>
                                        </p:tav>
                                        <p:tav tm="100000">
                                          <p:val>
                                            <p:strVal val="ppt_x"/>
                                          </p:val>
                                        </p:tav>
                                      </p:tavLst>
                                    </p:anim>
                                    <p:anim calcmode="lin" valueType="num">
                                      <p:cBhvr additive="base">
                                        <p:cTn id="7" dur="500"/>
                                        <p:tgtEl>
                                          <p:spTgt spid="17"/>
                                        </p:tgtEl>
                                        <p:attrNameLst>
                                          <p:attrName>ppt_y</p:attrName>
                                        </p:attrNameLst>
                                      </p:cBhvr>
                                      <p:tavLst>
                                        <p:tav tm="0">
                                          <p:val>
                                            <p:strVal val="ppt_y"/>
                                          </p:val>
                                        </p:tav>
                                        <p:tav tm="100000">
                                          <p:val>
                                            <p:strVal val="1+ppt_h/2"/>
                                          </p:val>
                                        </p:tav>
                                      </p:tavLst>
                                    </p:anim>
                                    <p:set>
                                      <p:cBhvr>
                                        <p:cTn id="8" dur="1" fill="hold">
                                          <p:stCondLst>
                                            <p:cond delay="499"/>
                                          </p:stCondLst>
                                        </p:cTn>
                                        <p:tgtEl>
                                          <p:spTgt spid="17"/>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19"/>
                                        </p:tgtEl>
                                        <p:attrNameLst>
                                          <p:attrName>ppt_x</p:attrName>
                                        </p:attrNameLst>
                                      </p:cBhvr>
                                      <p:tavLst>
                                        <p:tav tm="0">
                                          <p:val>
                                            <p:strVal val="ppt_x"/>
                                          </p:val>
                                        </p:tav>
                                        <p:tav tm="100000">
                                          <p:val>
                                            <p:strVal val="ppt_x"/>
                                          </p:val>
                                        </p:tav>
                                      </p:tavLst>
                                    </p:anim>
                                    <p:anim calcmode="lin" valueType="num">
                                      <p:cBhvr additive="base">
                                        <p:cTn id="11" dur="500"/>
                                        <p:tgtEl>
                                          <p:spTgt spid="19"/>
                                        </p:tgtEl>
                                        <p:attrNameLst>
                                          <p:attrName>ppt_y</p:attrName>
                                        </p:attrNameLst>
                                      </p:cBhvr>
                                      <p:tavLst>
                                        <p:tav tm="0">
                                          <p:val>
                                            <p:strVal val="ppt_y"/>
                                          </p:val>
                                        </p:tav>
                                        <p:tav tm="100000">
                                          <p:val>
                                            <p:strVal val="1+ppt_h/2"/>
                                          </p:val>
                                        </p:tav>
                                      </p:tavLst>
                                    </p:anim>
                                    <p:set>
                                      <p:cBhvr>
                                        <p:cTn id="12" dur="1" fill="hold">
                                          <p:stCondLst>
                                            <p:cond delay="499"/>
                                          </p:stCondLst>
                                        </p:cTn>
                                        <p:tgtEl>
                                          <p:spTgt spid="1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left)">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40"/>
        <p:cNvGrpSpPr/>
        <p:nvPr/>
      </p:nvGrpSpPr>
      <p:grpSpPr>
        <a:xfrm>
          <a:off x="0" y="0"/>
          <a:ext cx="0" cy="0"/>
          <a:chOff x="0" y="0"/>
          <a:chExt cx="0" cy="0"/>
        </a:xfrm>
      </p:grpSpPr>
      <p:sp>
        <p:nvSpPr>
          <p:cNvPr id="142" name="Google Shape;142;p26"/>
          <p:cNvSpPr/>
          <p:nvPr/>
        </p:nvSpPr>
        <p:spPr>
          <a:xfrm rot="-5400000" flipH="1">
            <a:off x="-957900" y="957900"/>
            <a:ext cx="5140800" cy="3225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6"/>
          <p:cNvSpPr txBox="1">
            <a:spLocks noGrp="1"/>
          </p:cNvSpPr>
          <p:nvPr>
            <p:ph type="ctrTitle"/>
          </p:nvPr>
        </p:nvSpPr>
        <p:spPr>
          <a:xfrm>
            <a:off x="3423900" y="712563"/>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r>
              <a:rPr lang="en" sz="1600" dirty="0"/>
              <a:t>Introduction</a:t>
            </a:r>
            <a:endParaRPr sz="1600" dirty="0"/>
          </a:p>
        </p:txBody>
      </p:sp>
      <p:sp>
        <p:nvSpPr>
          <p:cNvPr id="148" name="Google Shape;148;p26"/>
          <p:cNvSpPr txBox="1">
            <a:spLocks noGrp="1"/>
          </p:cNvSpPr>
          <p:nvPr>
            <p:ph type="title" idx="2"/>
          </p:nvPr>
        </p:nvSpPr>
        <p:spPr>
          <a:xfrm>
            <a:off x="1938677" y="830830"/>
            <a:ext cx="1739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01</a:t>
            </a:r>
            <a:endParaRPr dirty="0">
              <a:solidFill>
                <a:schemeClr val="lt1"/>
              </a:solidFill>
            </a:endParaRPr>
          </a:p>
        </p:txBody>
      </p:sp>
      <p:sp>
        <p:nvSpPr>
          <p:cNvPr id="149" name="Google Shape;149;p26"/>
          <p:cNvSpPr txBox="1">
            <a:spLocks noGrp="1"/>
          </p:cNvSpPr>
          <p:nvPr>
            <p:ph type="ctrTitle" idx="3"/>
          </p:nvPr>
        </p:nvSpPr>
        <p:spPr>
          <a:xfrm>
            <a:off x="3446100" y="1408894"/>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600" dirty="0"/>
              <a:t>Aims &amp; Goals</a:t>
            </a:r>
            <a:endParaRPr sz="1600" dirty="0"/>
          </a:p>
        </p:txBody>
      </p:sp>
      <p:sp>
        <p:nvSpPr>
          <p:cNvPr id="151" name="Google Shape;151;p26"/>
          <p:cNvSpPr txBox="1">
            <a:spLocks noGrp="1"/>
          </p:cNvSpPr>
          <p:nvPr>
            <p:ph type="title" idx="5"/>
          </p:nvPr>
        </p:nvSpPr>
        <p:spPr>
          <a:xfrm>
            <a:off x="1938677" y="1598876"/>
            <a:ext cx="1615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02</a:t>
            </a:r>
            <a:endParaRPr dirty="0">
              <a:solidFill>
                <a:schemeClr val="lt1"/>
              </a:solidFill>
            </a:endParaRPr>
          </a:p>
        </p:txBody>
      </p:sp>
      <p:sp>
        <p:nvSpPr>
          <p:cNvPr id="152" name="Google Shape;152;p26"/>
          <p:cNvSpPr txBox="1">
            <a:spLocks noGrp="1"/>
          </p:cNvSpPr>
          <p:nvPr>
            <p:ph type="ctrTitle" idx="13"/>
          </p:nvPr>
        </p:nvSpPr>
        <p:spPr>
          <a:xfrm>
            <a:off x="3446100" y="2223751"/>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600" dirty="0"/>
              <a:t>System Architecture</a:t>
            </a:r>
            <a:endParaRPr sz="1600" dirty="0"/>
          </a:p>
        </p:txBody>
      </p:sp>
      <p:sp>
        <p:nvSpPr>
          <p:cNvPr id="154" name="Google Shape;154;p26"/>
          <p:cNvSpPr txBox="1">
            <a:spLocks noGrp="1"/>
          </p:cNvSpPr>
          <p:nvPr>
            <p:ph type="title" idx="15"/>
          </p:nvPr>
        </p:nvSpPr>
        <p:spPr>
          <a:xfrm>
            <a:off x="1959527" y="2368352"/>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03</a:t>
            </a:r>
            <a:endParaRPr dirty="0">
              <a:solidFill>
                <a:schemeClr val="lt1"/>
              </a:solidFill>
            </a:endParaRPr>
          </a:p>
        </p:txBody>
      </p:sp>
      <p:sp>
        <p:nvSpPr>
          <p:cNvPr id="155" name="Google Shape;155;p26"/>
          <p:cNvSpPr txBox="1">
            <a:spLocks noGrp="1"/>
          </p:cNvSpPr>
          <p:nvPr>
            <p:ph type="ctrTitle" idx="16"/>
          </p:nvPr>
        </p:nvSpPr>
        <p:spPr>
          <a:xfrm>
            <a:off x="3423900" y="2975530"/>
            <a:ext cx="3128236"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dirty="0"/>
              <a:t>Experimental Result</a:t>
            </a:r>
            <a:endParaRPr sz="1600" dirty="0"/>
          </a:p>
        </p:txBody>
      </p:sp>
      <p:sp>
        <p:nvSpPr>
          <p:cNvPr id="157" name="Google Shape;157;p26"/>
          <p:cNvSpPr txBox="1">
            <a:spLocks noGrp="1"/>
          </p:cNvSpPr>
          <p:nvPr>
            <p:ph type="title" idx="18"/>
          </p:nvPr>
        </p:nvSpPr>
        <p:spPr>
          <a:xfrm>
            <a:off x="1959527" y="3127529"/>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04</a:t>
            </a:r>
            <a:endParaRPr dirty="0">
              <a:solidFill>
                <a:schemeClr val="lt1"/>
              </a:solidFill>
            </a:endParaRPr>
          </a:p>
        </p:txBody>
      </p:sp>
      <p:sp>
        <p:nvSpPr>
          <p:cNvPr id="4" name="Google Shape;157;p26">
            <a:extLst>
              <a:ext uri="{FF2B5EF4-FFF2-40B4-BE49-F238E27FC236}">
                <a16:creationId xmlns:a16="http://schemas.microsoft.com/office/drawing/2014/main" id="{606698EE-99BF-FF29-9B44-C5BE13A8AD03}"/>
              </a:ext>
            </a:extLst>
          </p:cNvPr>
          <p:cNvSpPr txBox="1">
            <a:spLocks/>
          </p:cNvSpPr>
          <p:nvPr/>
        </p:nvSpPr>
        <p:spPr>
          <a:xfrm>
            <a:off x="1938677" y="3837290"/>
            <a:ext cx="15735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Livvic"/>
              <a:buNone/>
              <a:defRPr sz="4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dirty="0">
                <a:solidFill>
                  <a:schemeClr val="lt1"/>
                </a:solidFill>
              </a:rPr>
              <a:t>05</a:t>
            </a:r>
          </a:p>
        </p:txBody>
      </p:sp>
      <p:sp>
        <p:nvSpPr>
          <p:cNvPr id="5" name="Google Shape;155;p26">
            <a:extLst>
              <a:ext uri="{FF2B5EF4-FFF2-40B4-BE49-F238E27FC236}">
                <a16:creationId xmlns:a16="http://schemas.microsoft.com/office/drawing/2014/main" id="{B07E9073-15BA-56E3-AEF0-A4C81B4AAF64}"/>
              </a:ext>
            </a:extLst>
          </p:cNvPr>
          <p:cNvSpPr txBox="1">
            <a:spLocks/>
          </p:cNvSpPr>
          <p:nvPr/>
        </p:nvSpPr>
        <p:spPr>
          <a:xfrm>
            <a:off x="3423899" y="3671861"/>
            <a:ext cx="3698419"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9pPr>
          </a:lstStyle>
          <a:p>
            <a:r>
              <a:rPr lang="en-US" sz="1600" dirty="0"/>
              <a:t>Heart Disease Prediction Web App</a:t>
            </a:r>
          </a:p>
        </p:txBody>
      </p:sp>
      <p:sp>
        <p:nvSpPr>
          <p:cNvPr id="2" name="TextBox 1">
            <a:extLst>
              <a:ext uri="{FF2B5EF4-FFF2-40B4-BE49-F238E27FC236}">
                <a16:creationId xmlns:a16="http://schemas.microsoft.com/office/drawing/2014/main" id="{5FA53EE8-16B3-3AE6-04EE-B473D1253ED8}"/>
              </a:ext>
            </a:extLst>
          </p:cNvPr>
          <p:cNvSpPr txBox="1"/>
          <p:nvPr/>
        </p:nvSpPr>
        <p:spPr>
          <a:xfrm>
            <a:off x="8811815" y="4740294"/>
            <a:ext cx="914400" cy="307777"/>
          </a:xfrm>
          <a:prstGeom prst="rect">
            <a:avLst/>
          </a:prstGeom>
          <a:noFill/>
        </p:spPr>
        <p:txBody>
          <a:bodyPr wrap="square" rtlCol="0">
            <a:spAutoFit/>
          </a:bodyPr>
          <a:lstStyle/>
          <a:p>
            <a:r>
              <a:rPr lang="en-US" dirty="0"/>
              <a:t>2</a:t>
            </a:r>
          </a:p>
        </p:txBody>
      </p:sp>
      <p:sp>
        <p:nvSpPr>
          <p:cNvPr id="21" name="Google Shape;157;p26">
            <a:extLst>
              <a:ext uri="{FF2B5EF4-FFF2-40B4-BE49-F238E27FC236}">
                <a16:creationId xmlns:a16="http://schemas.microsoft.com/office/drawing/2014/main" id="{4286AA77-7289-DE01-787B-203D3C3FF86B}"/>
              </a:ext>
            </a:extLst>
          </p:cNvPr>
          <p:cNvSpPr txBox="1">
            <a:spLocks/>
          </p:cNvSpPr>
          <p:nvPr/>
        </p:nvSpPr>
        <p:spPr>
          <a:xfrm>
            <a:off x="1938677" y="4529699"/>
            <a:ext cx="15735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Livvic"/>
              <a:buNone/>
              <a:defRPr sz="4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dirty="0">
                <a:solidFill>
                  <a:schemeClr val="lt1"/>
                </a:solidFill>
              </a:rPr>
              <a:t>06</a:t>
            </a:r>
          </a:p>
        </p:txBody>
      </p:sp>
      <p:sp>
        <p:nvSpPr>
          <p:cNvPr id="22" name="Google Shape;155;p26">
            <a:extLst>
              <a:ext uri="{FF2B5EF4-FFF2-40B4-BE49-F238E27FC236}">
                <a16:creationId xmlns:a16="http://schemas.microsoft.com/office/drawing/2014/main" id="{AF0D97BD-AE8F-CD8B-0634-C4089A9EA134}"/>
              </a:ext>
            </a:extLst>
          </p:cNvPr>
          <p:cNvSpPr txBox="1">
            <a:spLocks/>
          </p:cNvSpPr>
          <p:nvPr/>
        </p:nvSpPr>
        <p:spPr>
          <a:xfrm>
            <a:off x="3446100" y="4423659"/>
            <a:ext cx="3128236"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9pPr>
          </a:lstStyle>
          <a:p>
            <a:r>
              <a:rPr lang="en-US" sz="1600" dirty="0"/>
              <a:t>Key Findings and Future work</a:t>
            </a:r>
          </a:p>
        </p:txBody>
      </p:sp>
      <p:sp>
        <p:nvSpPr>
          <p:cNvPr id="141" name="Google Shape;141;p26"/>
          <p:cNvSpPr txBox="1">
            <a:spLocks noGrp="1"/>
          </p:cNvSpPr>
          <p:nvPr>
            <p:ph type="ctrTitle" idx="9"/>
          </p:nvPr>
        </p:nvSpPr>
        <p:spPr>
          <a:xfrm>
            <a:off x="2918217" y="241047"/>
            <a:ext cx="29133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     Agenda</a:t>
            </a:r>
            <a:endParaRPr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fade">
                                      <p:cBhvr>
                                        <p:cTn id="7" dur="1000"/>
                                        <p:tgtEl>
                                          <p:spTgt spid="149"/>
                                        </p:tgtEl>
                                      </p:cBhvr>
                                    </p:animEffect>
                                    <p:anim calcmode="lin" valueType="num">
                                      <p:cBhvr>
                                        <p:cTn id="8" dur="1000" fill="hold"/>
                                        <p:tgtEl>
                                          <p:spTgt spid="149"/>
                                        </p:tgtEl>
                                        <p:attrNameLst>
                                          <p:attrName>ppt_x</p:attrName>
                                        </p:attrNameLst>
                                      </p:cBhvr>
                                      <p:tavLst>
                                        <p:tav tm="0">
                                          <p:val>
                                            <p:strVal val="#ppt_x"/>
                                          </p:val>
                                        </p:tav>
                                        <p:tav tm="100000">
                                          <p:val>
                                            <p:strVal val="#ppt_x"/>
                                          </p:val>
                                        </p:tav>
                                      </p:tavLst>
                                    </p:anim>
                                    <p:anim calcmode="lin" valueType="num">
                                      <p:cBhvr>
                                        <p:cTn id="9" dur="1000" fill="hold"/>
                                        <p:tgtEl>
                                          <p:spTgt spid="14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2"/>
                                        </p:tgtEl>
                                        <p:attrNameLst>
                                          <p:attrName>style.visibility</p:attrName>
                                        </p:attrNameLst>
                                      </p:cBhvr>
                                      <p:to>
                                        <p:strVal val="visible"/>
                                      </p:to>
                                    </p:set>
                                    <p:animEffect transition="in" filter="fade">
                                      <p:cBhvr>
                                        <p:cTn id="14" dur="1000"/>
                                        <p:tgtEl>
                                          <p:spTgt spid="152"/>
                                        </p:tgtEl>
                                      </p:cBhvr>
                                    </p:animEffect>
                                    <p:anim calcmode="lin" valueType="num">
                                      <p:cBhvr>
                                        <p:cTn id="15" dur="1000" fill="hold"/>
                                        <p:tgtEl>
                                          <p:spTgt spid="152"/>
                                        </p:tgtEl>
                                        <p:attrNameLst>
                                          <p:attrName>ppt_x</p:attrName>
                                        </p:attrNameLst>
                                      </p:cBhvr>
                                      <p:tavLst>
                                        <p:tav tm="0">
                                          <p:val>
                                            <p:strVal val="#ppt_x"/>
                                          </p:val>
                                        </p:tav>
                                        <p:tav tm="100000">
                                          <p:val>
                                            <p:strVal val="#ppt_x"/>
                                          </p:val>
                                        </p:tav>
                                      </p:tavLst>
                                    </p:anim>
                                    <p:anim calcmode="lin" valueType="num">
                                      <p:cBhvr>
                                        <p:cTn id="16" dur="1000" fill="hold"/>
                                        <p:tgtEl>
                                          <p:spTgt spid="15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55"/>
                                        </p:tgtEl>
                                        <p:attrNameLst>
                                          <p:attrName>style.visibility</p:attrName>
                                        </p:attrNameLst>
                                      </p:cBhvr>
                                      <p:to>
                                        <p:strVal val="visible"/>
                                      </p:to>
                                    </p:set>
                                    <p:animEffect transition="in" filter="fade">
                                      <p:cBhvr>
                                        <p:cTn id="21" dur="1000"/>
                                        <p:tgtEl>
                                          <p:spTgt spid="155"/>
                                        </p:tgtEl>
                                      </p:cBhvr>
                                    </p:animEffect>
                                    <p:anim calcmode="lin" valueType="num">
                                      <p:cBhvr>
                                        <p:cTn id="22" dur="1000" fill="hold"/>
                                        <p:tgtEl>
                                          <p:spTgt spid="155"/>
                                        </p:tgtEl>
                                        <p:attrNameLst>
                                          <p:attrName>ppt_x</p:attrName>
                                        </p:attrNameLst>
                                      </p:cBhvr>
                                      <p:tavLst>
                                        <p:tav tm="0">
                                          <p:val>
                                            <p:strVal val="#ppt_x"/>
                                          </p:val>
                                        </p:tav>
                                        <p:tav tm="100000">
                                          <p:val>
                                            <p:strVal val="#ppt_x"/>
                                          </p:val>
                                        </p:tav>
                                      </p:tavLst>
                                    </p:anim>
                                    <p:anim calcmode="lin" valueType="num">
                                      <p:cBhvr>
                                        <p:cTn id="23" dur="1000" fill="hold"/>
                                        <p:tgtEl>
                                          <p:spTgt spid="15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1000"/>
                                        <p:tgtEl>
                                          <p:spTgt spid="22"/>
                                        </p:tgtEl>
                                      </p:cBhvr>
                                    </p:animEffect>
                                    <p:anim calcmode="lin" valueType="num">
                                      <p:cBhvr>
                                        <p:cTn id="36" dur="1000" fill="hold"/>
                                        <p:tgtEl>
                                          <p:spTgt spid="22"/>
                                        </p:tgtEl>
                                        <p:attrNameLst>
                                          <p:attrName>ppt_x</p:attrName>
                                        </p:attrNameLst>
                                      </p:cBhvr>
                                      <p:tavLst>
                                        <p:tav tm="0">
                                          <p:val>
                                            <p:strVal val="#ppt_x"/>
                                          </p:val>
                                        </p:tav>
                                        <p:tav tm="100000">
                                          <p:val>
                                            <p:strVal val="#ppt_x"/>
                                          </p:val>
                                        </p:tav>
                                      </p:tavLst>
                                    </p:anim>
                                    <p:anim calcmode="lin" valueType="num">
                                      <p:cBhvr>
                                        <p:cTn id="3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p:bldP spid="152" grpId="0"/>
      <p:bldP spid="155" grpId="0"/>
      <p:bldP spid="5" grpId="0"/>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31AC9F-C5AA-E9F9-203A-44C6AFAC0CF3}"/>
              </a:ext>
            </a:extLst>
          </p:cNvPr>
          <p:cNvPicPr>
            <a:picLocks noChangeAspect="1"/>
          </p:cNvPicPr>
          <p:nvPr/>
        </p:nvPicPr>
        <p:blipFill>
          <a:blip r:embed="rId3"/>
          <a:stretch>
            <a:fillRect/>
          </a:stretch>
        </p:blipFill>
        <p:spPr>
          <a:xfrm>
            <a:off x="101644" y="598688"/>
            <a:ext cx="6159442" cy="2935743"/>
          </a:xfrm>
          <a:prstGeom prst="rect">
            <a:avLst/>
          </a:prstGeom>
        </p:spPr>
      </p:pic>
      <p:pic>
        <p:nvPicPr>
          <p:cNvPr id="5" name="Picture 4">
            <a:extLst>
              <a:ext uri="{FF2B5EF4-FFF2-40B4-BE49-F238E27FC236}">
                <a16:creationId xmlns:a16="http://schemas.microsoft.com/office/drawing/2014/main" id="{DA7FF8FF-993B-89B8-5B60-4D0131C378CD}"/>
              </a:ext>
            </a:extLst>
          </p:cNvPr>
          <p:cNvPicPr>
            <a:picLocks noChangeAspect="1"/>
          </p:cNvPicPr>
          <p:nvPr/>
        </p:nvPicPr>
        <p:blipFill>
          <a:blip r:embed="rId4"/>
          <a:stretch>
            <a:fillRect/>
          </a:stretch>
        </p:blipFill>
        <p:spPr>
          <a:xfrm>
            <a:off x="101644" y="3587101"/>
            <a:ext cx="6302286" cy="312447"/>
          </a:xfrm>
          <a:prstGeom prst="rect">
            <a:avLst/>
          </a:prstGeom>
        </p:spPr>
      </p:pic>
      <p:pic>
        <p:nvPicPr>
          <p:cNvPr id="7" name="Picture 6">
            <a:extLst>
              <a:ext uri="{FF2B5EF4-FFF2-40B4-BE49-F238E27FC236}">
                <a16:creationId xmlns:a16="http://schemas.microsoft.com/office/drawing/2014/main" id="{BED21D30-E57D-D1BB-F481-A406888DB724}"/>
              </a:ext>
            </a:extLst>
          </p:cNvPr>
          <p:cNvPicPr>
            <a:picLocks noChangeAspect="1"/>
          </p:cNvPicPr>
          <p:nvPr/>
        </p:nvPicPr>
        <p:blipFill>
          <a:blip r:embed="rId5"/>
          <a:stretch>
            <a:fillRect/>
          </a:stretch>
        </p:blipFill>
        <p:spPr>
          <a:xfrm>
            <a:off x="625555" y="291260"/>
            <a:ext cx="4835271" cy="4187871"/>
          </a:xfrm>
          <a:prstGeom prst="rect">
            <a:avLst/>
          </a:prstGeom>
        </p:spPr>
      </p:pic>
      <p:pic>
        <p:nvPicPr>
          <p:cNvPr id="9" name="Picture 8">
            <a:extLst>
              <a:ext uri="{FF2B5EF4-FFF2-40B4-BE49-F238E27FC236}">
                <a16:creationId xmlns:a16="http://schemas.microsoft.com/office/drawing/2014/main" id="{DEC58955-203D-0094-308E-A7331CB1D03E}"/>
              </a:ext>
            </a:extLst>
          </p:cNvPr>
          <p:cNvPicPr>
            <a:picLocks noChangeAspect="1"/>
          </p:cNvPicPr>
          <p:nvPr/>
        </p:nvPicPr>
        <p:blipFill>
          <a:blip r:embed="rId6"/>
          <a:stretch>
            <a:fillRect/>
          </a:stretch>
        </p:blipFill>
        <p:spPr>
          <a:xfrm>
            <a:off x="4932817" y="1556399"/>
            <a:ext cx="3653503" cy="1836882"/>
          </a:xfrm>
          <a:prstGeom prst="rect">
            <a:avLst/>
          </a:prstGeom>
        </p:spPr>
      </p:pic>
      <p:sp>
        <p:nvSpPr>
          <p:cNvPr id="10" name="Rectangle 9">
            <a:extLst>
              <a:ext uri="{FF2B5EF4-FFF2-40B4-BE49-F238E27FC236}">
                <a16:creationId xmlns:a16="http://schemas.microsoft.com/office/drawing/2014/main" id="{EC9A2B39-F64A-B831-EC06-CE3B65C0FFFE}"/>
              </a:ext>
            </a:extLst>
          </p:cNvPr>
          <p:cNvSpPr/>
          <p:nvPr/>
        </p:nvSpPr>
        <p:spPr>
          <a:xfrm>
            <a:off x="5900738" y="1757362"/>
            <a:ext cx="1378744" cy="16430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4ED8817-7D01-D954-7225-679D6B17FC74}"/>
              </a:ext>
            </a:extLst>
          </p:cNvPr>
          <p:cNvSpPr/>
          <p:nvPr/>
        </p:nvSpPr>
        <p:spPr>
          <a:xfrm>
            <a:off x="5791670" y="1921668"/>
            <a:ext cx="1378744" cy="16430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8509E8B-3A36-B99D-27BB-97F7926D43DA}"/>
              </a:ext>
            </a:extLst>
          </p:cNvPr>
          <p:cNvSpPr txBox="1"/>
          <p:nvPr/>
        </p:nvSpPr>
        <p:spPr>
          <a:xfrm>
            <a:off x="8686800" y="4835723"/>
            <a:ext cx="914400" cy="307777"/>
          </a:xfrm>
          <a:prstGeom prst="rect">
            <a:avLst/>
          </a:prstGeom>
          <a:noFill/>
        </p:spPr>
        <p:txBody>
          <a:bodyPr wrap="square" rtlCol="0">
            <a:spAutoFit/>
          </a:bodyPr>
          <a:lstStyle/>
          <a:p>
            <a:r>
              <a:rPr lang="en-US" dirty="0"/>
              <a:t>20</a:t>
            </a:r>
          </a:p>
        </p:txBody>
      </p:sp>
    </p:spTree>
    <p:extLst>
      <p:ext uri="{BB962C8B-B14F-4D97-AF65-F5344CB8AC3E}">
        <p14:creationId xmlns:p14="http://schemas.microsoft.com/office/powerpoint/2010/main" val="404721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4"/>
                                        </p:tgtEl>
                                        <p:attrNameLst>
                                          <p:attrName>ppt_x</p:attrName>
                                        </p:attrNameLst>
                                      </p:cBhvr>
                                      <p:tavLst>
                                        <p:tav tm="0">
                                          <p:val>
                                            <p:strVal val="ppt_x"/>
                                          </p:val>
                                        </p:tav>
                                        <p:tav tm="100000">
                                          <p:val>
                                            <p:strVal val="ppt_x"/>
                                          </p:val>
                                        </p:tav>
                                      </p:tavLst>
                                    </p:anim>
                                    <p:anim calcmode="lin" valueType="num">
                                      <p:cBhvr additive="base">
                                        <p:cTn id="7" dur="500"/>
                                        <p:tgtEl>
                                          <p:spTgt spid="4"/>
                                        </p:tgtEl>
                                        <p:attrNameLst>
                                          <p:attrName>ppt_y</p:attrName>
                                        </p:attrNameLst>
                                      </p:cBhvr>
                                      <p:tavLst>
                                        <p:tav tm="0">
                                          <p:val>
                                            <p:strVal val="ppt_y"/>
                                          </p:val>
                                        </p:tav>
                                        <p:tav tm="100000">
                                          <p:val>
                                            <p:strVal val="1+ppt_h/2"/>
                                          </p:val>
                                        </p:tav>
                                      </p:tavLst>
                                    </p:anim>
                                    <p:set>
                                      <p:cBhvr>
                                        <p:cTn id="8" dur="1" fill="hold">
                                          <p:stCondLst>
                                            <p:cond delay="499"/>
                                          </p:stCondLst>
                                        </p:cTn>
                                        <p:tgtEl>
                                          <p:spTgt spid="4"/>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5"/>
                                        </p:tgtEl>
                                        <p:attrNameLst>
                                          <p:attrName>ppt_x</p:attrName>
                                        </p:attrNameLst>
                                      </p:cBhvr>
                                      <p:tavLst>
                                        <p:tav tm="0">
                                          <p:val>
                                            <p:strVal val="ppt_x"/>
                                          </p:val>
                                        </p:tav>
                                        <p:tav tm="100000">
                                          <p:val>
                                            <p:strVal val="ppt_x"/>
                                          </p:val>
                                        </p:tav>
                                      </p:tavLst>
                                    </p:anim>
                                    <p:anim calcmode="lin" valueType="num">
                                      <p:cBhvr additive="base">
                                        <p:cTn id="11" dur="500"/>
                                        <p:tgtEl>
                                          <p:spTgt spid="5"/>
                                        </p:tgtEl>
                                        <p:attrNameLst>
                                          <p:attrName>ppt_y</p:attrName>
                                        </p:attrNameLst>
                                      </p:cBhvr>
                                      <p:tavLst>
                                        <p:tav tm="0">
                                          <p:val>
                                            <p:strVal val="ppt_y"/>
                                          </p:val>
                                        </p:tav>
                                        <p:tav tm="100000">
                                          <p:val>
                                            <p:strVal val="1+ppt_h/2"/>
                                          </p:val>
                                        </p:tav>
                                      </p:tavLst>
                                    </p:anim>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left)">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1B2DFC-557D-7595-6537-FE5925E53A25}"/>
              </a:ext>
            </a:extLst>
          </p:cNvPr>
          <p:cNvPicPr>
            <a:picLocks noChangeAspect="1"/>
          </p:cNvPicPr>
          <p:nvPr/>
        </p:nvPicPr>
        <p:blipFill>
          <a:blip r:embed="rId3"/>
          <a:stretch>
            <a:fillRect/>
          </a:stretch>
        </p:blipFill>
        <p:spPr>
          <a:xfrm>
            <a:off x="329117" y="422423"/>
            <a:ext cx="6096528" cy="2720576"/>
          </a:xfrm>
          <a:prstGeom prst="rect">
            <a:avLst/>
          </a:prstGeom>
        </p:spPr>
      </p:pic>
      <p:pic>
        <p:nvPicPr>
          <p:cNvPr id="7" name="Picture 6">
            <a:extLst>
              <a:ext uri="{FF2B5EF4-FFF2-40B4-BE49-F238E27FC236}">
                <a16:creationId xmlns:a16="http://schemas.microsoft.com/office/drawing/2014/main" id="{731FEC7C-8CBF-B5E6-A879-3FC2414C925D}"/>
              </a:ext>
            </a:extLst>
          </p:cNvPr>
          <p:cNvPicPr>
            <a:picLocks noChangeAspect="1"/>
          </p:cNvPicPr>
          <p:nvPr/>
        </p:nvPicPr>
        <p:blipFill>
          <a:blip r:embed="rId4"/>
          <a:stretch>
            <a:fillRect/>
          </a:stretch>
        </p:blipFill>
        <p:spPr>
          <a:xfrm>
            <a:off x="313875" y="3297851"/>
            <a:ext cx="6111770" cy="243861"/>
          </a:xfrm>
          <a:prstGeom prst="rect">
            <a:avLst/>
          </a:prstGeom>
        </p:spPr>
      </p:pic>
      <p:pic>
        <p:nvPicPr>
          <p:cNvPr id="9" name="Picture 8">
            <a:extLst>
              <a:ext uri="{FF2B5EF4-FFF2-40B4-BE49-F238E27FC236}">
                <a16:creationId xmlns:a16="http://schemas.microsoft.com/office/drawing/2014/main" id="{BFA01A43-59EC-81E7-889C-5BC8029EAF9A}"/>
              </a:ext>
            </a:extLst>
          </p:cNvPr>
          <p:cNvPicPr>
            <a:picLocks noChangeAspect="1"/>
          </p:cNvPicPr>
          <p:nvPr/>
        </p:nvPicPr>
        <p:blipFill>
          <a:blip r:embed="rId5"/>
          <a:stretch>
            <a:fillRect/>
          </a:stretch>
        </p:blipFill>
        <p:spPr>
          <a:xfrm>
            <a:off x="700690" y="452667"/>
            <a:ext cx="4431690" cy="4238166"/>
          </a:xfrm>
          <a:prstGeom prst="rect">
            <a:avLst/>
          </a:prstGeom>
        </p:spPr>
      </p:pic>
      <p:pic>
        <p:nvPicPr>
          <p:cNvPr id="11" name="Picture 10">
            <a:extLst>
              <a:ext uri="{FF2B5EF4-FFF2-40B4-BE49-F238E27FC236}">
                <a16:creationId xmlns:a16="http://schemas.microsoft.com/office/drawing/2014/main" id="{9D20E20C-5574-5CC6-D392-EA5A2548CF42}"/>
              </a:ext>
            </a:extLst>
          </p:cNvPr>
          <p:cNvPicPr>
            <a:picLocks noChangeAspect="1"/>
          </p:cNvPicPr>
          <p:nvPr/>
        </p:nvPicPr>
        <p:blipFill>
          <a:blip r:embed="rId6"/>
          <a:stretch>
            <a:fillRect/>
          </a:stretch>
        </p:blipFill>
        <p:spPr>
          <a:xfrm>
            <a:off x="4833974" y="1537478"/>
            <a:ext cx="4092295" cy="1882303"/>
          </a:xfrm>
          <a:prstGeom prst="rect">
            <a:avLst/>
          </a:prstGeom>
        </p:spPr>
      </p:pic>
      <p:sp>
        <p:nvSpPr>
          <p:cNvPr id="12" name="Rectangle 11">
            <a:extLst>
              <a:ext uri="{FF2B5EF4-FFF2-40B4-BE49-F238E27FC236}">
                <a16:creationId xmlns:a16="http://schemas.microsoft.com/office/drawing/2014/main" id="{8F84462C-82B1-D05C-C964-B37A627DA13A}"/>
              </a:ext>
            </a:extLst>
          </p:cNvPr>
          <p:cNvSpPr/>
          <p:nvPr/>
        </p:nvSpPr>
        <p:spPr>
          <a:xfrm>
            <a:off x="5856493" y="1618405"/>
            <a:ext cx="1378744" cy="16430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51C0A16-BB81-A66F-AA4B-2607689B0F2B}"/>
              </a:ext>
            </a:extLst>
          </p:cNvPr>
          <p:cNvSpPr/>
          <p:nvPr/>
        </p:nvSpPr>
        <p:spPr>
          <a:xfrm>
            <a:off x="5793135" y="1763496"/>
            <a:ext cx="1378744" cy="16430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FD9180A-8E24-1F64-EDF5-EE9A6D758A2E}"/>
              </a:ext>
            </a:extLst>
          </p:cNvPr>
          <p:cNvSpPr txBox="1"/>
          <p:nvPr/>
        </p:nvSpPr>
        <p:spPr>
          <a:xfrm>
            <a:off x="8686800" y="4835723"/>
            <a:ext cx="914400" cy="307777"/>
          </a:xfrm>
          <a:prstGeom prst="rect">
            <a:avLst/>
          </a:prstGeom>
          <a:noFill/>
        </p:spPr>
        <p:txBody>
          <a:bodyPr wrap="square" rtlCol="0">
            <a:spAutoFit/>
          </a:bodyPr>
          <a:lstStyle/>
          <a:p>
            <a:r>
              <a:rPr lang="en-US" dirty="0"/>
              <a:t>21</a:t>
            </a:r>
          </a:p>
        </p:txBody>
      </p:sp>
    </p:spTree>
    <p:extLst>
      <p:ext uri="{BB962C8B-B14F-4D97-AF65-F5344CB8AC3E}">
        <p14:creationId xmlns:p14="http://schemas.microsoft.com/office/powerpoint/2010/main" val="2779131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ppt_x"/>
                                          </p:val>
                                        </p:tav>
                                      </p:tavLst>
                                    </p:anim>
                                    <p:anim calcmode="lin" valueType="num">
                                      <p:cBhvr additive="base">
                                        <p:cTn id="7" dur="500"/>
                                        <p:tgtEl>
                                          <p:spTgt spid="5"/>
                                        </p:tgtEl>
                                        <p:attrNameLst>
                                          <p:attrName>ppt_y</p:attrName>
                                        </p:attrNameLst>
                                      </p:cBhvr>
                                      <p:tavLst>
                                        <p:tav tm="0">
                                          <p:val>
                                            <p:strVal val="ppt_y"/>
                                          </p:val>
                                        </p:tav>
                                        <p:tav tm="100000">
                                          <p:val>
                                            <p:strVal val="1+ppt_h/2"/>
                                          </p:val>
                                        </p:tav>
                                      </p:tavLst>
                                    </p:anim>
                                    <p:set>
                                      <p:cBhvr>
                                        <p:cTn id="8" dur="1" fill="hold">
                                          <p:stCondLst>
                                            <p:cond delay="499"/>
                                          </p:stCondLst>
                                        </p:cTn>
                                        <p:tgtEl>
                                          <p:spTgt spid="5"/>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7"/>
                                        </p:tgtEl>
                                        <p:attrNameLst>
                                          <p:attrName>ppt_x</p:attrName>
                                        </p:attrNameLst>
                                      </p:cBhvr>
                                      <p:tavLst>
                                        <p:tav tm="0">
                                          <p:val>
                                            <p:strVal val="ppt_x"/>
                                          </p:val>
                                        </p:tav>
                                        <p:tav tm="100000">
                                          <p:val>
                                            <p:strVal val="ppt_x"/>
                                          </p:val>
                                        </p:tav>
                                      </p:tavLst>
                                    </p:anim>
                                    <p:anim calcmode="lin" valueType="num">
                                      <p:cBhvr additive="base">
                                        <p:cTn id="11" dur="500"/>
                                        <p:tgtEl>
                                          <p:spTgt spid="7"/>
                                        </p:tgtEl>
                                        <p:attrNameLst>
                                          <p:attrName>ppt_y</p:attrName>
                                        </p:attrNameLst>
                                      </p:cBhvr>
                                      <p:tavLst>
                                        <p:tav tm="0">
                                          <p:val>
                                            <p:strVal val="ppt_y"/>
                                          </p:val>
                                        </p:tav>
                                        <p:tav tm="100000">
                                          <p:val>
                                            <p:strVal val="1+ppt_h/2"/>
                                          </p:val>
                                        </p:tav>
                                      </p:tavLst>
                                    </p:anim>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FADE3B-08D6-2944-1B83-62CB4A9CD04D}"/>
              </a:ext>
            </a:extLst>
          </p:cNvPr>
          <p:cNvPicPr>
            <a:picLocks noChangeAspect="1"/>
          </p:cNvPicPr>
          <p:nvPr/>
        </p:nvPicPr>
        <p:blipFill>
          <a:blip r:embed="rId2"/>
          <a:stretch>
            <a:fillRect/>
          </a:stretch>
        </p:blipFill>
        <p:spPr>
          <a:xfrm>
            <a:off x="261570" y="225172"/>
            <a:ext cx="1143099" cy="967824"/>
          </a:xfrm>
          <a:prstGeom prst="rect">
            <a:avLst/>
          </a:prstGeom>
        </p:spPr>
      </p:pic>
      <p:pic>
        <p:nvPicPr>
          <p:cNvPr id="7" name="Picture 6">
            <a:extLst>
              <a:ext uri="{FF2B5EF4-FFF2-40B4-BE49-F238E27FC236}">
                <a16:creationId xmlns:a16="http://schemas.microsoft.com/office/drawing/2014/main" id="{D63262CC-D19A-2651-D045-86B5BC57467B}"/>
              </a:ext>
            </a:extLst>
          </p:cNvPr>
          <p:cNvPicPr>
            <a:picLocks noChangeAspect="1"/>
          </p:cNvPicPr>
          <p:nvPr/>
        </p:nvPicPr>
        <p:blipFill>
          <a:blip r:embed="rId3"/>
          <a:stretch>
            <a:fillRect/>
          </a:stretch>
        </p:blipFill>
        <p:spPr>
          <a:xfrm>
            <a:off x="490484" y="1831290"/>
            <a:ext cx="3405865" cy="1751803"/>
          </a:xfrm>
          <a:prstGeom prst="rect">
            <a:avLst/>
          </a:prstGeom>
        </p:spPr>
      </p:pic>
      <p:pic>
        <p:nvPicPr>
          <p:cNvPr id="9" name="Picture 8">
            <a:extLst>
              <a:ext uri="{FF2B5EF4-FFF2-40B4-BE49-F238E27FC236}">
                <a16:creationId xmlns:a16="http://schemas.microsoft.com/office/drawing/2014/main" id="{83F34855-B348-E774-3D3B-D2A34960773F}"/>
              </a:ext>
            </a:extLst>
          </p:cNvPr>
          <p:cNvPicPr>
            <a:picLocks noChangeAspect="1"/>
          </p:cNvPicPr>
          <p:nvPr/>
        </p:nvPicPr>
        <p:blipFill>
          <a:blip r:embed="rId4"/>
          <a:stretch>
            <a:fillRect/>
          </a:stretch>
        </p:blipFill>
        <p:spPr>
          <a:xfrm>
            <a:off x="4256194" y="1807479"/>
            <a:ext cx="3665538" cy="1775614"/>
          </a:xfrm>
          <a:prstGeom prst="rect">
            <a:avLst/>
          </a:prstGeom>
        </p:spPr>
      </p:pic>
      <p:sp>
        <p:nvSpPr>
          <p:cNvPr id="14" name="Rectangle 13">
            <a:extLst>
              <a:ext uri="{FF2B5EF4-FFF2-40B4-BE49-F238E27FC236}">
                <a16:creationId xmlns:a16="http://schemas.microsoft.com/office/drawing/2014/main" id="{4530AD02-B26C-4825-C1BC-B9B438AD787C}"/>
              </a:ext>
            </a:extLst>
          </p:cNvPr>
          <p:cNvSpPr/>
          <p:nvPr/>
        </p:nvSpPr>
        <p:spPr>
          <a:xfrm>
            <a:off x="490484" y="2140056"/>
            <a:ext cx="1192106" cy="14901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2897E4D-1C95-B527-E893-237EEBD64777}"/>
              </a:ext>
            </a:extLst>
          </p:cNvPr>
          <p:cNvSpPr/>
          <p:nvPr/>
        </p:nvSpPr>
        <p:spPr>
          <a:xfrm>
            <a:off x="4256194" y="2140056"/>
            <a:ext cx="1192106" cy="14901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5725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41151A-A6DA-0A54-2F24-71800F754BAE}"/>
              </a:ext>
            </a:extLst>
          </p:cNvPr>
          <p:cNvPicPr>
            <a:picLocks noChangeAspect="1"/>
          </p:cNvPicPr>
          <p:nvPr/>
        </p:nvPicPr>
        <p:blipFill>
          <a:blip r:embed="rId3"/>
          <a:stretch>
            <a:fillRect/>
          </a:stretch>
        </p:blipFill>
        <p:spPr>
          <a:xfrm>
            <a:off x="177856" y="426869"/>
            <a:ext cx="6492156" cy="2104841"/>
          </a:xfrm>
          <a:prstGeom prst="rect">
            <a:avLst/>
          </a:prstGeom>
        </p:spPr>
      </p:pic>
      <p:pic>
        <p:nvPicPr>
          <p:cNvPr id="7" name="Picture 6">
            <a:extLst>
              <a:ext uri="{FF2B5EF4-FFF2-40B4-BE49-F238E27FC236}">
                <a16:creationId xmlns:a16="http://schemas.microsoft.com/office/drawing/2014/main" id="{7D0E767D-F084-44FA-6F87-9775229208D4}"/>
              </a:ext>
            </a:extLst>
          </p:cNvPr>
          <p:cNvPicPr>
            <a:picLocks noChangeAspect="1"/>
          </p:cNvPicPr>
          <p:nvPr/>
        </p:nvPicPr>
        <p:blipFill>
          <a:blip r:embed="rId4"/>
          <a:stretch>
            <a:fillRect/>
          </a:stretch>
        </p:blipFill>
        <p:spPr>
          <a:xfrm>
            <a:off x="6655157" y="745601"/>
            <a:ext cx="2042337" cy="1204064"/>
          </a:xfrm>
          <a:prstGeom prst="rect">
            <a:avLst/>
          </a:prstGeom>
        </p:spPr>
      </p:pic>
      <p:sp>
        <p:nvSpPr>
          <p:cNvPr id="8" name="Google Shape;206;p30">
            <a:extLst>
              <a:ext uri="{FF2B5EF4-FFF2-40B4-BE49-F238E27FC236}">
                <a16:creationId xmlns:a16="http://schemas.microsoft.com/office/drawing/2014/main" id="{8DAF4D7D-5891-251B-8658-B4F3CFD62657}"/>
              </a:ext>
            </a:extLst>
          </p:cNvPr>
          <p:cNvSpPr txBox="1">
            <a:spLocks/>
          </p:cNvSpPr>
          <p:nvPr/>
        </p:nvSpPr>
        <p:spPr>
          <a:xfrm>
            <a:off x="3451218" y="184357"/>
            <a:ext cx="4310952" cy="243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2pPr>
            <a:lvl3pPr marL="1371600" marR="0" lvl="2"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3pPr>
            <a:lvl4pPr marL="1828800" marR="0" lvl="3"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4pPr>
            <a:lvl5pPr marL="2286000" marR="0" lvl="4"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5pPr>
            <a:lvl6pPr marL="2743200" marR="0" lvl="5"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6pPr>
            <a:lvl7pPr marL="3200400" marR="0" lvl="6"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7pPr>
            <a:lvl8pPr marL="3657600" marR="0" lvl="7"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8pPr>
            <a:lvl9pPr marL="4114800" marR="0" lvl="8"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9pPr>
          </a:lstStyle>
          <a:p>
            <a:pPr marL="0" indent="0" algn="l"/>
            <a:r>
              <a:rPr lang="en-US" sz="1600" b="1" dirty="0"/>
              <a:t>90/10 Split</a:t>
            </a:r>
          </a:p>
          <a:p>
            <a:pPr marL="171450" indent="-171450" algn="l">
              <a:buFont typeface="Arial" panose="020B0604020202020204" pitchFamily="34" charset="0"/>
              <a:buChar char="•"/>
            </a:pPr>
            <a:endParaRPr lang="en-US" sz="1600" b="1" dirty="0"/>
          </a:p>
        </p:txBody>
      </p:sp>
      <p:pic>
        <p:nvPicPr>
          <p:cNvPr id="10" name="Picture 9">
            <a:extLst>
              <a:ext uri="{FF2B5EF4-FFF2-40B4-BE49-F238E27FC236}">
                <a16:creationId xmlns:a16="http://schemas.microsoft.com/office/drawing/2014/main" id="{31F7211E-2CC8-0BC8-E516-AD309053DD49}"/>
              </a:ext>
            </a:extLst>
          </p:cNvPr>
          <p:cNvPicPr>
            <a:picLocks noChangeAspect="1"/>
          </p:cNvPicPr>
          <p:nvPr/>
        </p:nvPicPr>
        <p:blipFill>
          <a:blip r:embed="rId5"/>
          <a:stretch>
            <a:fillRect/>
          </a:stretch>
        </p:blipFill>
        <p:spPr>
          <a:xfrm>
            <a:off x="111487" y="2913403"/>
            <a:ext cx="6746513" cy="2230097"/>
          </a:xfrm>
          <a:prstGeom prst="rect">
            <a:avLst/>
          </a:prstGeom>
        </p:spPr>
      </p:pic>
      <p:sp>
        <p:nvSpPr>
          <p:cNvPr id="11" name="Google Shape;206;p30">
            <a:extLst>
              <a:ext uri="{FF2B5EF4-FFF2-40B4-BE49-F238E27FC236}">
                <a16:creationId xmlns:a16="http://schemas.microsoft.com/office/drawing/2014/main" id="{26B244B0-2578-76A3-0D24-D5925B951EE5}"/>
              </a:ext>
            </a:extLst>
          </p:cNvPr>
          <p:cNvSpPr txBox="1">
            <a:spLocks/>
          </p:cNvSpPr>
          <p:nvPr/>
        </p:nvSpPr>
        <p:spPr>
          <a:xfrm>
            <a:off x="3451218" y="2450076"/>
            <a:ext cx="4310952" cy="243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2pPr>
            <a:lvl3pPr marL="1371600" marR="0" lvl="2"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3pPr>
            <a:lvl4pPr marL="1828800" marR="0" lvl="3"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4pPr>
            <a:lvl5pPr marL="2286000" marR="0" lvl="4"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5pPr>
            <a:lvl6pPr marL="2743200" marR="0" lvl="5"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6pPr>
            <a:lvl7pPr marL="3200400" marR="0" lvl="6"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7pPr>
            <a:lvl8pPr marL="3657600" marR="0" lvl="7"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8pPr>
            <a:lvl9pPr marL="4114800" marR="0" lvl="8"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9pPr>
          </a:lstStyle>
          <a:p>
            <a:pPr marL="171450" indent="-171450" algn="l">
              <a:buFont typeface="Arial" panose="020B0604020202020204" pitchFamily="34" charset="0"/>
              <a:buChar char="•"/>
            </a:pPr>
            <a:r>
              <a:rPr lang="en-US" sz="1600" b="1" dirty="0"/>
              <a:t>80/20 Split</a:t>
            </a:r>
          </a:p>
        </p:txBody>
      </p:sp>
      <p:pic>
        <p:nvPicPr>
          <p:cNvPr id="15" name="Picture 14">
            <a:extLst>
              <a:ext uri="{FF2B5EF4-FFF2-40B4-BE49-F238E27FC236}">
                <a16:creationId xmlns:a16="http://schemas.microsoft.com/office/drawing/2014/main" id="{842C3F61-0A50-C683-CBBF-5F37FF8253E2}"/>
              </a:ext>
            </a:extLst>
          </p:cNvPr>
          <p:cNvPicPr>
            <a:picLocks noChangeAspect="1"/>
          </p:cNvPicPr>
          <p:nvPr/>
        </p:nvPicPr>
        <p:blipFill>
          <a:blip r:embed="rId6"/>
          <a:stretch>
            <a:fillRect/>
          </a:stretch>
        </p:blipFill>
        <p:spPr>
          <a:xfrm>
            <a:off x="267109" y="1892627"/>
            <a:ext cx="6268007" cy="2104841"/>
          </a:xfrm>
          <a:prstGeom prst="rect">
            <a:avLst/>
          </a:prstGeom>
        </p:spPr>
      </p:pic>
      <p:sp>
        <p:nvSpPr>
          <p:cNvPr id="16" name="Google Shape;206;p30">
            <a:extLst>
              <a:ext uri="{FF2B5EF4-FFF2-40B4-BE49-F238E27FC236}">
                <a16:creationId xmlns:a16="http://schemas.microsoft.com/office/drawing/2014/main" id="{38CB3630-891D-B10F-754F-60EFDCF9E51C}"/>
              </a:ext>
            </a:extLst>
          </p:cNvPr>
          <p:cNvSpPr txBox="1">
            <a:spLocks/>
          </p:cNvSpPr>
          <p:nvPr/>
        </p:nvSpPr>
        <p:spPr>
          <a:xfrm>
            <a:off x="3588105" y="1650115"/>
            <a:ext cx="4310952" cy="243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2pPr>
            <a:lvl3pPr marL="1371600" marR="0" lvl="2"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3pPr>
            <a:lvl4pPr marL="1828800" marR="0" lvl="3"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4pPr>
            <a:lvl5pPr marL="2286000" marR="0" lvl="4"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5pPr>
            <a:lvl6pPr marL="2743200" marR="0" lvl="5"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6pPr>
            <a:lvl7pPr marL="3200400" marR="0" lvl="6"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7pPr>
            <a:lvl8pPr marL="3657600" marR="0" lvl="7"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8pPr>
            <a:lvl9pPr marL="4114800" marR="0" lvl="8"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9pPr>
          </a:lstStyle>
          <a:p>
            <a:pPr marL="0" indent="0" algn="l"/>
            <a:r>
              <a:rPr lang="en-US" sz="1600" b="1" dirty="0"/>
              <a:t>70/30 Split</a:t>
            </a:r>
          </a:p>
        </p:txBody>
      </p:sp>
      <p:pic>
        <p:nvPicPr>
          <p:cNvPr id="20" name="Picture 19">
            <a:extLst>
              <a:ext uri="{FF2B5EF4-FFF2-40B4-BE49-F238E27FC236}">
                <a16:creationId xmlns:a16="http://schemas.microsoft.com/office/drawing/2014/main" id="{74AEA632-1B31-2001-CC3D-DF87DF77CE69}"/>
              </a:ext>
            </a:extLst>
          </p:cNvPr>
          <p:cNvPicPr>
            <a:picLocks noChangeAspect="1"/>
          </p:cNvPicPr>
          <p:nvPr/>
        </p:nvPicPr>
        <p:blipFill>
          <a:blip r:embed="rId7"/>
          <a:stretch>
            <a:fillRect/>
          </a:stretch>
        </p:blipFill>
        <p:spPr>
          <a:xfrm>
            <a:off x="6603643" y="2047616"/>
            <a:ext cx="2255715" cy="1196444"/>
          </a:xfrm>
          <a:prstGeom prst="rect">
            <a:avLst/>
          </a:prstGeom>
        </p:spPr>
      </p:pic>
      <p:pic>
        <p:nvPicPr>
          <p:cNvPr id="13" name="Picture 12">
            <a:extLst>
              <a:ext uri="{FF2B5EF4-FFF2-40B4-BE49-F238E27FC236}">
                <a16:creationId xmlns:a16="http://schemas.microsoft.com/office/drawing/2014/main" id="{2E246F62-EFB8-6699-5CC4-DCD9DA8D4E35}"/>
              </a:ext>
            </a:extLst>
          </p:cNvPr>
          <p:cNvPicPr>
            <a:picLocks noChangeAspect="1"/>
          </p:cNvPicPr>
          <p:nvPr/>
        </p:nvPicPr>
        <p:blipFill>
          <a:blip r:embed="rId8"/>
          <a:stretch>
            <a:fillRect/>
          </a:stretch>
        </p:blipFill>
        <p:spPr>
          <a:xfrm>
            <a:off x="6603643" y="3220875"/>
            <a:ext cx="1943268" cy="1181202"/>
          </a:xfrm>
          <a:prstGeom prst="rect">
            <a:avLst/>
          </a:prstGeom>
        </p:spPr>
      </p:pic>
      <p:sp>
        <p:nvSpPr>
          <p:cNvPr id="2" name="TextBox 1">
            <a:extLst>
              <a:ext uri="{FF2B5EF4-FFF2-40B4-BE49-F238E27FC236}">
                <a16:creationId xmlns:a16="http://schemas.microsoft.com/office/drawing/2014/main" id="{9B67061B-B5E1-93AE-A9D9-5A0776CE4C41}"/>
              </a:ext>
            </a:extLst>
          </p:cNvPr>
          <p:cNvSpPr txBox="1"/>
          <p:nvPr/>
        </p:nvSpPr>
        <p:spPr>
          <a:xfrm>
            <a:off x="8686800" y="4822906"/>
            <a:ext cx="914400" cy="307777"/>
          </a:xfrm>
          <a:prstGeom prst="rect">
            <a:avLst/>
          </a:prstGeom>
          <a:noFill/>
        </p:spPr>
        <p:txBody>
          <a:bodyPr wrap="square" rtlCol="0">
            <a:spAutoFit/>
          </a:bodyPr>
          <a:lstStyle/>
          <a:p>
            <a:r>
              <a:rPr lang="en-US" dirty="0"/>
              <a:t>22</a:t>
            </a:r>
          </a:p>
        </p:txBody>
      </p:sp>
    </p:spTree>
    <p:extLst>
      <p:ext uri="{BB962C8B-B14F-4D97-AF65-F5344CB8AC3E}">
        <p14:creationId xmlns:p14="http://schemas.microsoft.com/office/powerpoint/2010/main" val="2821757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xit" presetSubtype="4" fill="hold" grpId="1" nodeType="clickEffect">
                                  <p:stCondLst>
                                    <p:cond delay="0"/>
                                  </p:stCondLst>
                                  <p:childTnLst>
                                    <p:anim calcmode="lin" valueType="num">
                                      <p:cBhvr additive="base">
                                        <p:cTn id="20" dur="500"/>
                                        <p:tgtEl>
                                          <p:spTgt spid="11"/>
                                        </p:tgtEl>
                                        <p:attrNameLst>
                                          <p:attrName>ppt_x</p:attrName>
                                        </p:attrNameLst>
                                      </p:cBhvr>
                                      <p:tavLst>
                                        <p:tav tm="0">
                                          <p:val>
                                            <p:strVal val="ppt_x"/>
                                          </p:val>
                                        </p:tav>
                                        <p:tav tm="100000">
                                          <p:val>
                                            <p:strVal val="ppt_x"/>
                                          </p:val>
                                        </p:tav>
                                      </p:tavLst>
                                    </p:anim>
                                    <p:anim calcmode="lin" valueType="num">
                                      <p:cBhvr additive="base">
                                        <p:cTn id="21" dur="500"/>
                                        <p:tgtEl>
                                          <p:spTgt spid="11"/>
                                        </p:tgtEl>
                                        <p:attrNameLst>
                                          <p:attrName>ppt_y</p:attrName>
                                        </p:attrNameLst>
                                      </p:cBhvr>
                                      <p:tavLst>
                                        <p:tav tm="0">
                                          <p:val>
                                            <p:strVal val="ppt_y"/>
                                          </p:val>
                                        </p:tav>
                                        <p:tav tm="100000">
                                          <p:val>
                                            <p:strVal val="1+ppt_h/2"/>
                                          </p:val>
                                        </p:tav>
                                      </p:tavLst>
                                    </p:anim>
                                    <p:set>
                                      <p:cBhvr>
                                        <p:cTn id="22" dur="1" fill="hold">
                                          <p:stCondLst>
                                            <p:cond delay="499"/>
                                          </p:stCondLst>
                                        </p:cTn>
                                        <p:tgtEl>
                                          <p:spTgt spid="11"/>
                                        </p:tgtEl>
                                        <p:attrNameLst>
                                          <p:attrName>style.visibility</p:attrName>
                                        </p:attrNameLst>
                                      </p:cBhvr>
                                      <p:to>
                                        <p:strVal val="hidden"/>
                                      </p:to>
                                    </p:set>
                                  </p:childTnLst>
                                </p:cTn>
                              </p:par>
                              <p:par>
                                <p:cTn id="23" presetID="2" presetClass="exit" presetSubtype="4" fill="hold" nodeType="withEffect">
                                  <p:stCondLst>
                                    <p:cond delay="0"/>
                                  </p:stCondLst>
                                  <p:childTnLst>
                                    <p:anim calcmode="lin" valueType="num">
                                      <p:cBhvr additive="base">
                                        <p:cTn id="24" dur="500"/>
                                        <p:tgtEl>
                                          <p:spTgt spid="10"/>
                                        </p:tgtEl>
                                        <p:attrNameLst>
                                          <p:attrName>ppt_x</p:attrName>
                                        </p:attrNameLst>
                                      </p:cBhvr>
                                      <p:tavLst>
                                        <p:tav tm="0">
                                          <p:val>
                                            <p:strVal val="ppt_x"/>
                                          </p:val>
                                        </p:tav>
                                        <p:tav tm="100000">
                                          <p:val>
                                            <p:strVal val="ppt_x"/>
                                          </p:val>
                                        </p:tav>
                                      </p:tavLst>
                                    </p:anim>
                                    <p:anim calcmode="lin" valueType="num">
                                      <p:cBhvr additive="base">
                                        <p:cTn id="25" dur="500"/>
                                        <p:tgtEl>
                                          <p:spTgt spid="10"/>
                                        </p:tgtEl>
                                        <p:attrNameLst>
                                          <p:attrName>ppt_y</p:attrName>
                                        </p:attrNameLst>
                                      </p:cBhvr>
                                      <p:tavLst>
                                        <p:tav tm="0">
                                          <p:val>
                                            <p:strVal val="ppt_y"/>
                                          </p:val>
                                        </p:tav>
                                        <p:tav tm="100000">
                                          <p:val>
                                            <p:strVal val="1+ppt_h/2"/>
                                          </p:val>
                                        </p:tav>
                                      </p:tavLst>
                                    </p:anim>
                                    <p:set>
                                      <p:cBhvr>
                                        <p:cTn id="26" dur="1" fill="hold">
                                          <p:stCondLst>
                                            <p:cond delay="499"/>
                                          </p:stCondLst>
                                        </p:cTn>
                                        <p:tgtEl>
                                          <p:spTgt spid="10"/>
                                        </p:tgtEl>
                                        <p:attrNameLst>
                                          <p:attrName>style.visibility</p:attrName>
                                        </p:attrNameLst>
                                      </p:cBhvr>
                                      <p:to>
                                        <p:strVal val="hidden"/>
                                      </p:to>
                                    </p:set>
                                  </p:childTnLst>
                                </p:cTn>
                              </p:par>
                              <p:par>
                                <p:cTn id="27" presetID="2" presetClass="exit" presetSubtype="4" fill="hold" nodeType="withEffect">
                                  <p:stCondLst>
                                    <p:cond delay="0"/>
                                  </p:stCondLst>
                                  <p:childTnLst>
                                    <p:anim calcmode="lin" valueType="num">
                                      <p:cBhvr additive="base">
                                        <p:cTn id="28" dur="500"/>
                                        <p:tgtEl>
                                          <p:spTgt spid="13"/>
                                        </p:tgtEl>
                                        <p:attrNameLst>
                                          <p:attrName>ppt_x</p:attrName>
                                        </p:attrNameLst>
                                      </p:cBhvr>
                                      <p:tavLst>
                                        <p:tav tm="0">
                                          <p:val>
                                            <p:strVal val="ppt_x"/>
                                          </p:val>
                                        </p:tav>
                                        <p:tav tm="100000">
                                          <p:val>
                                            <p:strVal val="ppt_x"/>
                                          </p:val>
                                        </p:tav>
                                      </p:tavLst>
                                    </p:anim>
                                    <p:anim calcmode="lin" valueType="num">
                                      <p:cBhvr additive="base">
                                        <p:cTn id="29" dur="500"/>
                                        <p:tgtEl>
                                          <p:spTgt spid="13"/>
                                        </p:tgtEl>
                                        <p:attrNameLst>
                                          <p:attrName>ppt_y</p:attrName>
                                        </p:attrNameLst>
                                      </p:cBhvr>
                                      <p:tavLst>
                                        <p:tav tm="0">
                                          <p:val>
                                            <p:strVal val="ppt_y"/>
                                          </p:val>
                                        </p:tav>
                                        <p:tav tm="100000">
                                          <p:val>
                                            <p:strVal val="1+ppt_h/2"/>
                                          </p:val>
                                        </p:tav>
                                      </p:tavLst>
                                    </p:anim>
                                    <p:set>
                                      <p:cBhvr>
                                        <p:cTn id="30" dur="1" fill="hold">
                                          <p:stCondLst>
                                            <p:cond delay="499"/>
                                          </p:stCondLst>
                                        </p:cTn>
                                        <p:tgtEl>
                                          <p:spTgt spid="13"/>
                                        </p:tgtEl>
                                        <p:attrNameLst>
                                          <p:attrName>style.visibility</p:attrName>
                                        </p:attrNameLst>
                                      </p:cBhvr>
                                      <p:to>
                                        <p:strVal val="hidden"/>
                                      </p:to>
                                    </p:set>
                                  </p:childTnLst>
                                </p:cTn>
                              </p:par>
                              <p:par>
                                <p:cTn id="31" presetID="2" presetClass="exit" presetSubtype="4" fill="hold" nodeType="withEffect">
                                  <p:stCondLst>
                                    <p:cond delay="0"/>
                                  </p:stCondLst>
                                  <p:childTnLst>
                                    <p:anim calcmode="lin" valueType="num">
                                      <p:cBhvr additive="base">
                                        <p:cTn id="32" dur="500"/>
                                        <p:tgtEl>
                                          <p:spTgt spid="5"/>
                                        </p:tgtEl>
                                        <p:attrNameLst>
                                          <p:attrName>ppt_x</p:attrName>
                                        </p:attrNameLst>
                                      </p:cBhvr>
                                      <p:tavLst>
                                        <p:tav tm="0">
                                          <p:val>
                                            <p:strVal val="ppt_x"/>
                                          </p:val>
                                        </p:tav>
                                        <p:tav tm="100000">
                                          <p:val>
                                            <p:strVal val="ppt_x"/>
                                          </p:val>
                                        </p:tav>
                                      </p:tavLst>
                                    </p:anim>
                                    <p:anim calcmode="lin" valueType="num">
                                      <p:cBhvr additive="base">
                                        <p:cTn id="33" dur="500"/>
                                        <p:tgtEl>
                                          <p:spTgt spid="5"/>
                                        </p:tgtEl>
                                        <p:attrNameLst>
                                          <p:attrName>ppt_y</p:attrName>
                                        </p:attrNameLst>
                                      </p:cBhvr>
                                      <p:tavLst>
                                        <p:tav tm="0">
                                          <p:val>
                                            <p:strVal val="ppt_y"/>
                                          </p:val>
                                        </p:tav>
                                        <p:tav tm="100000">
                                          <p:val>
                                            <p:strVal val="1+ppt_h/2"/>
                                          </p:val>
                                        </p:tav>
                                      </p:tavLst>
                                    </p:anim>
                                    <p:set>
                                      <p:cBhvr>
                                        <p:cTn id="34" dur="1" fill="hold">
                                          <p:stCondLst>
                                            <p:cond delay="499"/>
                                          </p:stCondLst>
                                        </p:cTn>
                                        <p:tgtEl>
                                          <p:spTgt spid="5"/>
                                        </p:tgtEl>
                                        <p:attrNameLst>
                                          <p:attrName>style.visibility</p:attrName>
                                        </p:attrNameLst>
                                      </p:cBhvr>
                                      <p:to>
                                        <p:strVal val="hidden"/>
                                      </p:to>
                                    </p:set>
                                  </p:childTnLst>
                                </p:cTn>
                              </p:par>
                              <p:par>
                                <p:cTn id="35" presetID="2" presetClass="exit" presetSubtype="4" fill="hold" nodeType="withEffect">
                                  <p:stCondLst>
                                    <p:cond delay="0"/>
                                  </p:stCondLst>
                                  <p:childTnLst>
                                    <p:anim calcmode="lin" valueType="num">
                                      <p:cBhvr additive="base">
                                        <p:cTn id="36" dur="500"/>
                                        <p:tgtEl>
                                          <p:spTgt spid="7"/>
                                        </p:tgtEl>
                                        <p:attrNameLst>
                                          <p:attrName>ppt_x</p:attrName>
                                        </p:attrNameLst>
                                      </p:cBhvr>
                                      <p:tavLst>
                                        <p:tav tm="0">
                                          <p:val>
                                            <p:strVal val="ppt_x"/>
                                          </p:val>
                                        </p:tav>
                                        <p:tav tm="100000">
                                          <p:val>
                                            <p:strVal val="ppt_x"/>
                                          </p:val>
                                        </p:tav>
                                      </p:tavLst>
                                    </p:anim>
                                    <p:anim calcmode="lin" valueType="num">
                                      <p:cBhvr additive="base">
                                        <p:cTn id="37" dur="500"/>
                                        <p:tgtEl>
                                          <p:spTgt spid="7"/>
                                        </p:tgtEl>
                                        <p:attrNameLst>
                                          <p:attrName>ppt_y</p:attrName>
                                        </p:attrNameLst>
                                      </p:cBhvr>
                                      <p:tavLst>
                                        <p:tav tm="0">
                                          <p:val>
                                            <p:strVal val="ppt_y"/>
                                          </p:val>
                                        </p:tav>
                                        <p:tav tm="100000">
                                          <p:val>
                                            <p:strVal val="1+ppt_h/2"/>
                                          </p:val>
                                        </p:tav>
                                      </p:tavLst>
                                    </p:anim>
                                    <p:set>
                                      <p:cBhvr>
                                        <p:cTn id="38" dur="1" fill="hold">
                                          <p:stCondLst>
                                            <p:cond delay="499"/>
                                          </p:stCondLst>
                                        </p:cTn>
                                        <p:tgtEl>
                                          <p:spTgt spid="7"/>
                                        </p:tgtEl>
                                        <p:attrNameLst>
                                          <p:attrName>style.visibility</p:attrName>
                                        </p:attrNameLst>
                                      </p:cBhvr>
                                      <p:to>
                                        <p:strVal val="hidden"/>
                                      </p:to>
                                    </p:set>
                                  </p:childTnLst>
                                </p:cTn>
                              </p:par>
                              <p:par>
                                <p:cTn id="39" presetID="2" presetClass="exit" presetSubtype="4" fill="hold" grpId="0" nodeType="withEffect">
                                  <p:stCondLst>
                                    <p:cond delay="0"/>
                                  </p:stCondLst>
                                  <p:childTnLst>
                                    <p:anim calcmode="lin" valueType="num">
                                      <p:cBhvr additive="base">
                                        <p:cTn id="40" dur="500"/>
                                        <p:tgtEl>
                                          <p:spTgt spid="8"/>
                                        </p:tgtEl>
                                        <p:attrNameLst>
                                          <p:attrName>ppt_x</p:attrName>
                                        </p:attrNameLst>
                                      </p:cBhvr>
                                      <p:tavLst>
                                        <p:tav tm="0">
                                          <p:val>
                                            <p:strVal val="ppt_x"/>
                                          </p:val>
                                        </p:tav>
                                        <p:tav tm="100000">
                                          <p:val>
                                            <p:strVal val="ppt_x"/>
                                          </p:val>
                                        </p:tav>
                                      </p:tavLst>
                                    </p:anim>
                                    <p:anim calcmode="lin" valueType="num">
                                      <p:cBhvr additive="base">
                                        <p:cTn id="41" dur="500"/>
                                        <p:tgtEl>
                                          <p:spTgt spid="8"/>
                                        </p:tgtEl>
                                        <p:attrNameLst>
                                          <p:attrName>ppt_y</p:attrName>
                                        </p:attrNameLst>
                                      </p:cBhvr>
                                      <p:tavLst>
                                        <p:tav tm="0">
                                          <p:val>
                                            <p:strVal val="ppt_y"/>
                                          </p:val>
                                        </p:tav>
                                        <p:tav tm="100000">
                                          <p:val>
                                            <p:strVal val="1+ppt_h/2"/>
                                          </p:val>
                                        </p:tav>
                                      </p:tavLst>
                                    </p:anim>
                                    <p:set>
                                      <p:cBhvr>
                                        <p:cTn id="42" dur="1" fill="hold">
                                          <p:stCondLst>
                                            <p:cond delay="499"/>
                                          </p:stCondLst>
                                        </p:cTn>
                                        <p:tgtEl>
                                          <p:spTgt spid="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1000" fill="hold"/>
                                        <p:tgtEl>
                                          <p:spTgt spid="16"/>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1000"/>
                                        <p:tgtEl>
                                          <p:spTgt spid="15"/>
                                        </p:tgtEl>
                                      </p:cBhvr>
                                    </p:animEffect>
                                    <p:anim calcmode="lin" valueType="num">
                                      <p:cBhvr>
                                        <p:cTn id="53" dur="1000" fill="hold"/>
                                        <p:tgtEl>
                                          <p:spTgt spid="15"/>
                                        </p:tgtEl>
                                        <p:attrNameLst>
                                          <p:attrName>ppt_x</p:attrName>
                                        </p:attrNameLst>
                                      </p:cBhvr>
                                      <p:tavLst>
                                        <p:tav tm="0">
                                          <p:val>
                                            <p:strVal val="#ppt_x"/>
                                          </p:val>
                                        </p:tav>
                                        <p:tav tm="100000">
                                          <p:val>
                                            <p:strVal val="#ppt_x"/>
                                          </p:val>
                                        </p:tav>
                                      </p:tavLst>
                                    </p:anim>
                                    <p:anim calcmode="lin" valueType="num">
                                      <p:cBhvr>
                                        <p:cTn id="54" dur="1000" fill="hold"/>
                                        <p:tgtEl>
                                          <p:spTgt spid="15"/>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1000"/>
                                        <p:tgtEl>
                                          <p:spTgt spid="20"/>
                                        </p:tgtEl>
                                      </p:cBhvr>
                                    </p:animEffect>
                                    <p:anim calcmode="lin" valueType="num">
                                      <p:cBhvr>
                                        <p:cTn id="58" dur="1000" fill="hold"/>
                                        <p:tgtEl>
                                          <p:spTgt spid="20"/>
                                        </p:tgtEl>
                                        <p:attrNameLst>
                                          <p:attrName>ppt_x</p:attrName>
                                        </p:attrNameLst>
                                      </p:cBhvr>
                                      <p:tavLst>
                                        <p:tav tm="0">
                                          <p:val>
                                            <p:strVal val="#ppt_x"/>
                                          </p:val>
                                        </p:tav>
                                        <p:tav tm="100000">
                                          <p:val>
                                            <p:strVal val="#ppt_x"/>
                                          </p:val>
                                        </p:tav>
                                      </p:tavLst>
                                    </p:anim>
                                    <p:anim calcmode="lin" valueType="num">
                                      <p:cBhvr>
                                        <p:cTn id="5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1" grpId="1"/>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18611F-D9C7-4D60-40DD-BDD71C4BDD7D}"/>
              </a:ext>
            </a:extLst>
          </p:cNvPr>
          <p:cNvPicPr>
            <a:picLocks noChangeAspect="1"/>
          </p:cNvPicPr>
          <p:nvPr/>
        </p:nvPicPr>
        <p:blipFill>
          <a:blip r:embed="rId3"/>
          <a:stretch>
            <a:fillRect/>
          </a:stretch>
        </p:blipFill>
        <p:spPr>
          <a:xfrm>
            <a:off x="212292" y="1718083"/>
            <a:ext cx="3098722" cy="1643580"/>
          </a:xfrm>
          <a:prstGeom prst="rect">
            <a:avLst/>
          </a:prstGeom>
        </p:spPr>
      </p:pic>
      <p:pic>
        <p:nvPicPr>
          <p:cNvPr id="6" name="Picture 5">
            <a:extLst>
              <a:ext uri="{FF2B5EF4-FFF2-40B4-BE49-F238E27FC236}">
                <a16:creationId xmlns:a16="http://schemas.microsoft.com/office/drawing/2014/main" id="{A37343D8-14F3-DB44-585D-76B145827B86}"/>
              </a:ext>
            </a:extLst>
          </p:cNvPr>
          <p:cNvPicPr>
            <a:picLocks noChangeAspect="1"/>
          </p:cNvPicPr>
          <p:nvPr/>
        </p:nvPicPr>
        <p:blipFill>
          <a:blip r:embed="rId4"/>
          <a:stretch>
            <a:fillRect/>
          </a:stretch>
        </p:blipFill>
        <p:spPr>
          <a:xfrm>
            <a:off x="5974920" y="1808714"/>
            <a:ext cx="2898849" cy="1762045"/>
          </a:xfrm>
          <a:prstGeom prst="rect">
            <a:avLst/>
          </a:prstGeom>
        </p:spPr>
      </p:pic>
      <p:sp>
        <p:nvSpPr>
          <p:cNvPr id="7" name="Google Shape;206;p30">
            <a:extLst>
              <a:ext uri="{FF2B5EF4-FFF2-40B4-BE49-F238E27FC236}">
                <a16:creationId xmlns:a16="http://schemas.microsoft.com/office/drawing/2014/main" id="{11E6BCB1-DB5B-5569-C8B4-59D9C3117126}"/>
              </a:ext>
            </a:extLst>
          </p:cNvPr>
          <p:cNvSpPr txBox="1">
            <a:spLocks/>
          </p:cNvSpPr>
          <p:nvPr/>
        </p:nvSpPr>
        <p:spPr>
          <a:xfrm>
            <a:off x="3859219" y="1313198"/>
            <a:ext cx="4310952" cy="243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2pPr>
            <a:lvl3pPr marL="1371600" marR="0" lvl="2"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3pPr>
            <a:lvl4pPr marL="1828800" marR="0" lvl="3"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4pPr>
            <a:lvl5pPr marL="2286000" marR="0" lvl="4"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5pPr>
            <a:lvl6pPr marL="2743200" marR="0" lvl="5"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6pPr>
            <a:lvl7pPr marL="3200400" marR="0" lvl="6"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7pPr>
            <a:lvl8pPr marL="3657600" marR="0" lvl="7"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8pPr>
            <a:lvl9pPr marL="4114800" marR="0" lvl="8"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9pPr>
          </a:lstStyle>
          <a:p>
            <a:pPr marL="0" indent="0" algn="l"/>
            <a:r>
              <a:rPr lang="en-US" sz="1600" b="1" dirty="0"/>
              <a:t>90/10 Split</a:t>
            </a:r>
          </a:p>
          <a:p>
            <a:pPr marL="171450" indent="-171450" algn="l">
              <a:buFont typeface="Arial" panose="020B0604020202020204" pitchFamily="34" charset="0"/>
              <a:buChar char="•"/>
            </a:pPr>
            <a:endParaRPr lang="en-US" sz="1600" b="1" dirty="0"/>
          </a:p>
        </p:txBody>
      </p:sp>
      <p:sp>
        <p:nvSpPr>
          <p:cNvPr id="8" name="Google Shape;206;p30">
            <a:extLst>
              <a:ext uri="{FF2B5EF4-FFF2-40B4-BE49-F238E27FC236}">
                <a16:creationId xmlns:a16="http://schemas.microsoft.com/office/drawing/2014/main" id="{7019259C-8314-80DF-6AF5-008E8B0452A7}"/>
              </a:ext>
            </a:extLst>
          </p:cNvPr>
          <p:cNvSpPr txBox="1">
            <a:spLocks/>
          </p:cNvSpPr>
          <p:nvPr/>
        </p:nvSpPr>
        <p:spPr>
          <a:xfrm>
            <a:off x="973829" y="1313198"/>
            <a:ext cx="4310952" cy="243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2pPr>
            <a:lvl3pPr marL="1371600" marR="0" lvl="2"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3pPr>
            <a:lvl4pPr marL="1828800" marR="0" lvl="3"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4pPr>
            <a:lvl5pPr marL="2286000" marR="0" lvl="4"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5pPr>
            <a:lvl6pPr marL="2743200" marR="0" lvl="5"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6pPr>
            <a:lvl7pPr marL="3200400" marR="0" lvl="6"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7pPr>
            <a:lvl8pPr marL="3657600" marR="0" lvl="7"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8pPr>
            <a:lvl9pPr marL="4114800" marR="0" lvl="8"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9pPr>
          </a:lstStyle>
          <a:p>
            <a:pPr marL="0" indent="0" algn="l"/>
            <a:r>
              <a:rPr lang="en-US" sz="1600" b="1" dirty="0"/>
              <a:t>70/30 Split</a:t>
            </a:r>
          </a:p>
        </p:txBody>
      </p:sp>
      <p:sp>
        <p:nvSpPr>
          <p:cNvPr id="9" name="Google Shape;206;p30">
            <a:extLst>
              <a:ext uri="{FF2B5EF4-FFF2-40B4-BE49-F238E27FC236}">
                <a16:creationId xmlns:a16="http://schemas.microsoft.com/office/drawing/2014/main" id="{DF4699A1-899B-1737-2CF0-F005D8CE14BD}"/>
              </a:ext>
            </a:extLst>
          </p:cNvPr>
          <p:cNvSpPr txBox="1">
            <a:spLocks/>
          </p:cNvSpPr>
          <p:nvPr/>
        </p:nvSpPr>
        <p:spPr>
          <a:xfrm>
            <a:off x="6744609" y="1313198"/>
            <a:ext cx="4310952" cy="243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2pPr>
            <a:lvl3pPr marL="1371600" marR="0" lvl="2"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3pPr>
            <a:lvl4pPr marL="1828800" marR="0" lvl="3"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4pPr>
            <a:lvl5pPr marL="2286000" marR="0" lvl="4"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5pPr>
            <a:lvl6pPr marL="2743200" marR="0" lvl="5"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6pPr>
            <a:lvl7pPr marL="3200400" marR="0" lvl="6"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7pPr>
            <a:lvl8pPr marL="3657600" marR="0" lvl="7"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8pPr>
            <a:lvl9pPr marL="4114800" marR="0" lvl="8"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9pPr>
          </a:lstStyle>
          <a:p>
            <a:pPr marL="0" indent="0" algn="l"/>
            <a:r>
              <a:rPr lang="en-US" sz="1600" b="1" dirty="0"/>
              <a:t>80/10 Split</a:t>
            </a:r>
          </a:p>
          <a:p>
            <a:pPr marL="171450" indent="-171450" algn="l">
              <a:buFont typeface="Arial" panose="020B0604020202020204" pitchFamily="34" charset="0"/>
              <a:buChar char="•"/>
            </a:pPr>
            <a:endParaRPr lang="en-US" sz="1600" b="1" dirty="0"/>
          </a:p>
        </p:txBody>
      </p:sp>
      <p:pic>
        <p:nvPicPr>
          <p:cNvPr id="4" name="Picture 3">
            <a:extLst>
              <a:ext uri="{FF2B5EF4-FFF2-40B4-BE49-F238E27FC236}">
                <a16:creationId xmlns:a16="http://schemas.microsoft.com/office/drawing/2014/main" id="{1C5419B3-72B3-C4B2-1C97-F2F726FBBC69}"/>
              </a:ext>
            </a:extLst>
          </p:cNvPr>
          <p:cNvPicPr>
            <a:picLocks noChangeAspect="1"/>
          </p:cNvPicPr>
          <p:nvPr/>
        </p:nvPicPr>
        <p:blipFill>
          <a:blip r:embed="rId5"/>
          <a:stretch>
            <a:fillRect/>
          </a:stretch>
        </p:blipFill>
        <p:spPr>
          <a:xfrm>
            <a:off x="3040467" y="1684777"/>
            <a:ext cx="2900834" cy="1710193"/>
          </a:xfrm>
          <a:prstGeom prst="rect">
            <a:avLst/>
          </a:prstGeom>
        </p:spPr>
      </p:pic>
      <p:sp>
        <p:nvSpPr>
          <p:cNvPr id="10" name="Google Shape;203;p30">
            <a:extLst>
              <a:ext uri="{FF2B5EF4-FFF2-40B4-BE49-F238E27FC236}">
                <a16:creationId xmlns:a16="http://schemas.microsoft.com/office/drawing/2014/main" id="{2FBB0CAA-7A7B-28D8-A331-802427993B7C}"/>
              </a:ext>
            </a:extLst>
          </p:cNvPr>
          <p:cNvSpPr/>
          <p:nvPr/>
        </p:nvSpPr>
        <p:spPr>
          <a:xfrm rot="16200000">
            <a:off x="1376890" y="-1221107"/>
            <a:ext cx="1095551" cy="371659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5;p30">
            <a:extLst>
              <a:ext uri="{FF2B5EF4-FFF2-40B4-BE49-F238E27FC236}">
                <a16:creationId xmlns:a16="http://schemas.microsoft.com/office/drawing/2014/main" id="{871FB330-F884-C069-8F21-687F72454D97}"/>
              </a:ext>
            </a:extLst>
          </p:cNvPr>
          <p:cNvSpPr txBox="1">
            <a:spLocks noGrp="1"/>
          </p:cNvSpPr>
          <p:nvPr>
            <p:ph type="ctrTitle"/>
          </p:nvPr>
        </p:nvSpPr>
        <p:spPr>
          <a:xfrm>
            <a:off x="-527989" y="-1418971"/>
            <a:ext cx="4310952" cy="242548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2800" dirty="0">
                <a:solidFill>
                  <a:schemeClr val="lt1"/>
                </a:solidFill>
              </a:rPr>
              <a:t>Comparing Accuracy</a:t>
            </a:r>
            <a:endParaRPr sz="2800" dirty="0">
              <a:solidFill>
                <a:schemeClr val="lt1"/>
              </a:solidFill>
            </a:endParaRPr>
          </a:p>
        </p:txBody>
      </p:sp>
      <p:sp>
        <p:nvSpPr>
          <p:cNvPr id="2" name="TextBox 1">
            <a:extLst>
              <a:ext uri="{FF2B5EF4-FFF2-40B4-BE49-F238E27FC236}">
                <a16:creationId xmlns:a16="http://schemas.microsoft.com/office/drawing/2014/main" id="{674D4B7A-B849-3426-3520-185B6806796B}"/>
              </a:ext>
            </a:extLst>
          </p:cNvPr>
          <p:cNvSpPr txBox="1"/>
          <p:nvPr/>
        </p:nvSpPr>
        <p:spPr>
          <a:xfrm>
            <a:off x="8686800" y="4822906"/>
            <a:ext cx="914400" cy="307777"/>
          </a:xfrm>
          <a:prstGeom prst="rect">
            <a:avLst/>
          </a:prstGeom>
          <a:noFill/>
        </p:spPr>
        <p:txBody>
          <a:bodyPr wrap="square" rtlCol="0">
            <a:spAutoFit/>
          </a:bodyPr>
          <a:lstStyle/>
          <a:p>
            <a:r>
              <a:rPr lang="en-US" dirty="0"/>
              <a:t>23</a:t>
            </a:r>
          </a:p>
        </p:txBody>
      </p:sp>
    </p:spTree>
    <p:extLst>
      <p:ext uri="{BB962C8B-B14F-4D97-AF65-F5344CB8AC3E}">
        <p14:creationId xmlns:p14="http://schemas.microsoft.com/office/powerpoint/2010/main" val="1962218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6E5629-A324-201D-01FA-B5F8107AFF05}"/>
              </a:ext>
            </a:extLst>
          </p:cNvPr>
          <p:cNvPicPr>
            <a:picLocks noChangeAspect="1"/>
          </p:cNvPicPr>
          <p:nvPr/>
        </p:nvPicPr>
        <p:blipFill>
          <a:blip r:embed="rId3"/>
          <a:stretch>
            <a:fillRect/>
          </a:stretch>
        </p:blipFill>
        <p:spPr>
          <a:xfrm>
            <a:off x="2926166" y="1699754"/>
            <a:ext cx="3419012" cy="2015686"/>
          </a:xfrm>
          <a:prstGeom prst="rect">
            <a:avLst/>
          </a:prstGeom>
        </p:spPr>
      </p:pic>
      <p:sp>
        <p:nvSpPr>
          <p:cNvPr id="6" name="Google Shape;206;p30">
            <a:extLst>
              <a:ext uri="{FF2B5EF4-FFF2-40B4-BE49-F238E27FC236}">
                <a16:creationId xmlns:a16="http://schemas.microsoft.com/office/drawing/2014/main" id="{5B65B284-9D7A-5C11-829F-3D61946C3091}"/>
              </a:ext>
            </a:extLst>
          </p:cNvPr>
          <p:cNvSpPr txBox="1">
            <a:spLocks/>
          </p:cNvSpPr>
          <p:nvPr/>
        </p:nvSpPr>
        <p:spPr>
          <a:xfrm>
            <a:off x="3793198" y="1447086"/>
            <a:ext cx="4443775" cy="5333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2pPr>
            <a:lvl3pPr marL="1371600" marR="0" lvl="2"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3pPr>
            <a:lvl4pPr marL="1828800" marR="0" lvl="3"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4pPr>
            <a:lvl5pPr marL="2286000" marR="0" lvl="4"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5pPr>
            <a:lvl6pPr marL="2743200" marR="0" lvl="5"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6pPr>
            <a:lvl7pPr marL="3200400" marR="0" lvl="6"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7pPr>
            <a:lvl8pPr marL="3657600" marR="0" lvl="7"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8pPr>
            <a:lvl9pPr marL="4114800" marR="0" lvl="8"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9pPr>
          </a:lstStyle>
          <a:p>
            <a:pPr marL="0" indent="0" algn="l"/>
            <a:r>
              <a:rPr lang="en-US" sz="2000" b="1" dirty="0"/>
              <a:t>90/10 Split</a:t>
            </a:r>
          </a:p>
          <a:p>
            <a:pPr marL="171450" indent="-171450" algn="l">
              <a:buFont typeface="Arial" panose="020B0604020202020204" pitchFamily="34" charset="0"/>
              <a:buChar char="•"/>
            </a:pPr>
            <a:endParaRPr lang="en-US" sz="2000" b="1" dirty="0"/>
          </a:p>
        </p:txBody>
      </p:sp>
      <p:pic>
        <p:nvPicPr>
          <p:cNvPr id="7" name="Picture 22" descr="First prize - Free sports and competition icons">
            <a:extLst>
              <a:ext uri="{FF2B5EF4-FFF2-40B4-BE49-F238E27FC236}">
                <a16:creationId xmlns:a16="http://schemas.microsoft.com/office/drawing/2014/main" id="{897C399F-268D-A76B-0512-4A9A66238A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7278" y="1394725"/>
            <a:ext cx="580103" cy="580103"/>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63;p27">
            <a:extLst>
              <a:ext uri="{FF2B5EF4-FFF2-40B4-BE49-F238E27FC236}">
                <a16:creationId xmlns:a16="http://schemas.microsoft.com/office/drawing/2014/main" id="{6FE8B829-5011-47CB-4EA8-47E082CBE240}"/>
              </a:ext>
            </a:extLst>
          </p:cNvPr>
          <p:cNvSpPr/>
          <p:nvPr/>
        </p:nvSpPr>
        <p:spPr>
          <a:xfrm>
            <a:off x="1706640" y="203697"/>
            <a:ext cx="5564483" cy="1055485"/>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5;p30">
            <a:extLst>
              <a:ext uri="{FF2B5EF4-FFF2-40B4-BE49-F238E27FC236}">
                <a16:creationId xmlns:a16="http://schemas.microsoft.com/office/drawing/2014/main" id="{6756ACDE-8C6E-F463-0D62-736151B9C060}"/>
              </a:ext>
            </a:extLst>
          </p:cNvPr>
          <p:cNvSpPr txBox="1">
            <a:spLocks noGrp="1"/>
          </p:cNvSpPr>
          <p:nvPr>
            <p:ph type="ctrTitle"/>
          </p:nvPr>
        </p:nvSpPr>
        <p:spPr>
          <a:xfrm>
            <a:off x="-527989" y="-1418971"/>
            <a:ext cx="7120518" cy="242548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2800" dirty="0">
                <a:solidFill>
                  <a:schemeClr val="lt1"/>
                </a:solidFill>
              </a:rPr>
              <a:t>Highest Accuracy Model</a:t>
            </a:r>
            <a:endParaRPr sz="2800" dirty="0">
              <a:solidFill>
                <a:schemeClr val="lt1"/>
              </a:solidFill>
            </a:endParaRPr>
          </a:p>
        </p:txBody>
      </p:sp>
      <p:sp>
        <p:nvSpPr>
          <p:cNvPr id="2" name="TextBox 1">
            <a:extLst>
              <a:ext uri="{FF2B5EF4-FFF2-40B4-BE49-F238E27FC236}">
                <a16:creationId xmlns:a16="http://schemas.microsoft.com/office/drawing/2014/main" id="{26BF24B2-616B-38C3-4B77-4E4D5EC4BB8A}"/>
              </a:ext>
            </a:extLst>
          </p:cNvPr>
          <p:cNvSpPr txBox="1"/>
          <p:nvPr/>
        </p:nvSpPr>
        <p:spPr>
          <a:xfrm>
            <a:off x="8686800" y="4822906"/>
            <a:ext cx="914400" cy="307777"/>
          </a:xfrm>
          <a:prstGeom prst="rect">
            <a:avLst/>
          </a:prstGeom>
          <a:noFill/>
        </p:spPr>
        <p:txBody>
          <a:bodyPr wrap="square" rtlCol="0">
            <a:spAutoFit/>
          </a:bodyPr>
          <a:lstStyle/>
          <a:p>
            <a:r>
              <a:rPr lang="en-US" dirty="0"/>
              <a:t>24</a:t>
            </a:r>
          </a:p>
        </p:txBody>
      </p:sp>
    </p:spTree>
    <p:extLst>
      <p:ext uri="{BB962C8B-B14F-4D97-AF65-F5344CB8AC3E}">
        <p14:creationId xmlns:p14="http://schemas.microsoft.com/office/powerpoint/2010/main" val="1206367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4"/>
                                        </p:tgtEl>
                                        <p:attrNameLst>
                                          <p:attrName>ppt_x</p:attrName>
                                        </p:attrNameLst>
                                      </p:cBhvr>
                                      <p:tavLst>
                                        <p:tav tm="0">
                                          <p:val>
                                            <p:strVal val="ppt_x"/>
                                          </p:val>
                                        </p:tav>
                                        <p:tav tm="100000">
                                          <p:val>
                                            <p:strVal val="ppt_x"/>
                                          </p:val>
                                        </p:tav>
                                      </p:tavLst>
                                    </p:anim>
                                    <p:anim calcmode="lin" valueType="num">
                                      <p:cBhvr additive="base">
                                        <p:cTn id="7" dur="500"/>
                                        <p:tgtEl>
                                          <p:spTgt spid="4"/>
                                        </p:tgtEl>
                                        <p:attrNameLst>
                                          <p:attrName>ppt_y</p:attrName>
                                        </p:attrNameLst>
                                      </p:cBhvr>
                                      <p:tavLst>
                                        <p:tav tm="0">
                                          <p:val>
                                            <p:strVal val="ppt_y"/>
                                          </p:val>
                                        </p:tav>
                                        <p:tav tm="100000">
                                          <p:val>
                                            <p:strVal val="1+ppt_h/2"/>
                                          </p:val>
                                        </p:tav>
                                      </p:tavLst>
                                    </p:anim>
                                    <p:set>
                                      <p:cBhvr>
                                        <p:cTn id="8" dur="1" fill="hold">
                                          <p:stCondLst>
                                            <p:cond delay="499"/>
                                          </p:stCondLst>
                                        </p:cTn>
                                        <p:tgtEl>
                                          <p:spTgt spid="4"/>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00"/>
                                        <p:tgtEl>
                                          <p:spTgt spid="6"/>
                                        </p:tgtEl>
                                        <p:attrNameLst>
                                          <p:attrName>ppt_x</p:attrName>
                                        </p:attrNameLst>
                                      </p:cBhvr>
                                      <p:tavLst>
                                        <p:tav tm="0">
                                          <p:val>
                                            <p:strVal val="ppt_x"/>
                                          </p:val>
                                        </p:tav>
                                        <p:tav tm="100000">
                                          <p:val>
                                            <p:strVal val="ppt_x"/>
                                          </p:val>
                                        </p:tav>
                                      </p:tavLst>
                                    </p:anim>
                                    <p:anim calcmode="lin" valueType="num">
                                      <p:cBhvr additive="base">
                                        <p:cTn id="11" dur="500"/>
                                        <p:tgtEl>
                                          <p:spTgt spid="6"/>
                                        </p:tgtEl>
                                        <p:attrNameLst>
                                          <p:attrName>ppt_y</p:attrName>
                                        </p:attrNameLst>
                                      </p:cBhvr>
                                      <p:tavLst>
                                        <p:tav tm="0">
                                          <p:val>
                                            <p:strVal val="ppt_y"/>
                                          </p:val>
                                        </p:tav>
                                        <p:tav tm="100000">
                                          <p:val>
                                            <p:strVal val="1+ppt_h/2"/>
                                          </p:val>
                                        </p:tav>
                                      </p:tavLst>
                                    </p:anim>
                                    <p:set>
                                      <p:cBhvr>
                                        <p:cTn id="12" dur="1" fill="hold">
                                          <p:stCondLst>
                                            <p:cond delay="499"/>
                                          </p:stCondLst>
                                        </p:cTn>
                                        <p:tgtEl>
                                          <p:spTgt spid="6"/>
                                        </p:tgtEl>
                                        <p:attrNameLst>
                                          <p:attrName>style.visibility</p:attrName>
                                        </p:attrNameLst>
                                      </p:cBhvr>
                                      <p:to>
                                        <p:strVal val="hidden"/>
                                      </p:to>
                                    </p:set>
                                  </p:childTnLst>
                                </p:cTn>
                              </p:par>
                              <p:par>
                                <p:cTn id="13" presetID="2" presetClass="exit" presetSubtype="4" fill="hold" nodeType="withEffect">
                                  <p:stCondLst>
                                    <p:cond delay="0"/>
                                  </p:stCondLst>
                                  <p:childTnLst>
                                    <p:anim calcmode="lin" valueType="num">
                                      <p:cBhvr additive="base">
                                        <p:cTn id="14" dur="500"/>
                                        <p:tgtEl>
                                          <p:spTgt spid="7"/>
                                        </p:tgtEl>
                                        <p:attrNameLst>
                                          <p:attrName>ppt_x</p:attrName>
                                        </p:attrNameLst>
                                      </p:cBhvr>
                                      <p:tavLst>
                                        <p:tav tm="0">
                                          <p:val>
                                            <p:strVal val="ppt_x"/>
                                          </p:val>
                                        </p:tav>
                                        <p:tav tm="100000">
                                          <p:val>
                                            <p:strVal val="ppt_x"/>
                                          </p:val>
                                        </p:tav>
                                      </p:tavLst>
                                    </p:anim>
                                    <p:anim calcmode="lin" valueType="num">
                                      <p:cBhvr additive="base">
                                        <p:cTn id="15" dur="500"/>
                                        <p:tgtEl>
                                          <p:spTgt spid="7"/>
                                        </p:tgtEl>
                                        <p:attrNameLst>
                                          <p:attrName>ppt_y</p:attrName>
                                        </p:attrNameLst>
                                      </p:cBhvr>
                                      <p:tavLst>
                                        <p:tav tm="0">
                                          <p:val>
                                            <p:strVal val="ppt_y"/>
                                          </p:val>
                                        </p:tav>
                                        <p:tav tm="100000">
                                          <p:val>
                                            <p:strVal val="1+ppt_h/2"/>
                                          </p:val>
                                        </p:tav>
                                      </p:tavLst>
                                    </p:anim>
                                    <p:set>
                                      <p:cBhvr>
                                        <p:cTn id="16" dur="1" fill="hold">
                                          <p:stCondLst>
                                            <p:cond delay="499"/>
                                          </p:stCondLst>
                                        </p:cTn>
                                        <p:tgtEl>
                                          <p:spTgt spid="7"/>
                                        </p:tgtEl>
                                        <p:attrNameLst>
                                          <p:attrName>style.visibility</p:attrName>
                                        </p:attrNameLst>
                                      </p:cBhvr>
                                      <p:to>
                                        <p:strVal val="hidden"/>
                                      </p:to>
                                    </p:set>
                                  </p:childTnLst>
                                </p:cTn>
                              </p:par>
                              <p:par>
                                <p:cTn id="17" presetID="2" presetClass="exit" presetSubtype="4" fill="hold" grpId="0" nodeType="withEffect">
                                  <p:stCondLst>
                                    <p:cond delay="0"/>
                                  </p:stCondLst>
                                  <p:childTnLst>
                                    <p:anim calcmode="lin" valueType="num">
                                      <p:cBhvr additive="base">
                                        <p:cTn id="18" dur="500"/>
                                        <p:tgtEl>
                                          <p:spTgt spid="8"/>
                                        </p:tgtEl>
                                        <p:attrNameLst>
                                          <p:attrName>ppt_x</p:attrName>
                                        </p:attrNameLst>
                                      </p:cBhvr>
                                      <p:tavLst>
                                        <p:tav tm="0">
                                          <p:val>
                                            <p:strVal val="ppt_x"/>
                                          </p:val>
                                        </p:tav>
                                        <p:tav tm="100000">
                                          <p:val>
                                            <p:strVal val="ppt_x"/>
                                          </p:val>
                                        </p:tav>
                                      </p:tavLst>
                                    </p:anim>
                                    <p:anim calcmode="lin" valueType="num">
                                      <p:cBhvr additive="base">
                                        <p:cTn id="19" dur="500"/>
                                        <p:tgtEl>
                                          <p:spTgt spid="8"/>
                                        </p:tgtEl>
                                        <p:attrNameLst>
                                          <p:attrName>ppt_y</p:attrName>
                                        </p:attrNameLst>
                                      </p:cBhvr>
                                      <p:tavLst>
                                        <p:tav tm="0">
                                          <p:val>
                                            <p:strVal val="ppt_y"/>
                                          </p:val>
                                        </p:tav>
                                        <p:tav tm="100000">
                                          <p:val>
                                            <p:strVal val="1+ppt_h/2"/>
                                          </p:val>
                                        </p:tav>
                                      </p:tavLst>
                                    </p:anim>
                                    <p:set>
                                      <p:cBhvr>
                                        <p:cTn id="20" dur="1" fill="hold">
                                          <p:stCondLst>
                                            <p:cond delay="499"/>
                                          </p:stCondLst>
                                        </p:cTn>
                                        <p:tgtEl>
                                          <p:spTgt spid="8"/>
                                        </p:tgtEl>
                                        <p:attrNameLst>
                                          <p:attrName>style.visibility</p:attrName>
                                        </p:attrNameLst>
                                      </p:cBhvr>
                                      <p:to>
                                        <p:strVal val="hidden"/>
                                      </p:to>
                                    </p:set>
                                  </p:childTnLst>
                                </p:cTn>
                              </p:par>
                              <p:par>
                                <p:cTn id="21" presetID="2" presetClass="exit" presetSubtype="4" fill="hold" grpId="0" nodeType="withEffect">
                                  <p:stCondLst>
                                    <p:cond delay="0"/>
                                  </p:stCondLst>
                                  <p:childTnLst>
                                    <p:anim calcmode="lin" valueType="num">
                                      <p:cBhvr additive="base">
                                        <p:cTn id="22" dur="500"/>
                                        <p:tgtEl>
                                          <p:spTgt spid="10"/>
                                        </p:tgtEl>
                                        <p:attrNameLst>
                                          <p:attrName>ppt_x</p:attrName>
                                        </p:attrNameLst>
                                      </p:cBhvr>
                                      <p:tavLst>
                                        <p:tav tm="0">
                                          <p:val>
                                            <p:strVal val="ppt_x"/>
                                          </p:val>
                                        </p:tav>
                                        <p:tav tm="100000">
                                          <p:val>
                                            <p:strVal val="ppt_x"/>
                                          </p:val>
                                        </p:tav>
                                      </p:tavLst>
                                    </p:anim>
                                    <p:anim calcmode="lin" valueType="num">
                                      <p:cBhvr additive="base">
                                        <p:cTn id="23" dur="500"/>
                                        <p:tgtEl>
                                          <p:spTgt spid="10"/>
                                        </p:tgtEl>
                                        <p:attrNameLst>
                                          <p:attrName>ppt_y</p:attrName>
                                        </p:attrNameLst>
                                      </p:cBhvr>
                                      <p:tavLst>
                                        <p:tav tm="0">
                                          <p:val>
                                            <p:strVal val="ppt_y"/>
                                          </p:val>
                                        </p:tav>
                                        <p:tav tm="100000">
                                          <p:val>
                                            <p:strVal val="1+ppt_h/2"/>
                                          </p:val>
                                        </p:tav>
                                      </p:tavLst>
                                    </p:anim>
                                    <p:set>
                                      <p:cBhvr>
                                        <p:cTn id="24"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6E5629-A324-201D-01FA-B5F8107AFF05}"/>
              </a:ext>
            </a:extLst>
          </p:cNvPr>
          <p:cNvPicPr>
            <a:picLocks noChangeAspect="1"/>
          </p:cNvPicPr>
          <p:nvPr/>
        </p:nvPicPr>
        <p:blipFill>
          <a:blip r:embed="rId3"/>
          <a:stretch>
            <a:fillRect/>
          </a:stretch>
        </p:blipFill>
        <p:spPr>
          <a:xfrm>
            <a:off x="2926166" y="1699754"/>
            <a:ext cx="3419012" cy="2015686"/>
          </a:xfrm>
          <a:prstGeom prst="rect">
            <a:avLst/>
          </a:prstGeom>
        </p:spPr>
      </p:pic>
      <p:sp>
        <p:nvSpPr>
          <p:cNvPr id="6" name="Google Shape;206;p30">
            <a:extLst>
              <a:ext uri="{FF2B5EF4-FFF2-40B4-BE49-F238E27FC236}">
                <a16:creationId xmlns:a16="http://schemas.microsoft.com/office/drawing/2014/main" id="{5B65B284-9D7A-5C11-829F-3D61946C3091}"/>
              </a:ext>
            </a:extLst>
          </p:cNvPr>
          <p:cNvSpPr txBox="1">
            <a:spLocks/>
          </p:cNvSpPr>
          <p:nvPr/>
        </p:nvSpPr>
        <p:spPr>
          <a:xfrm>
            <a:off x="3793198" y="1447086"/>
            <a:ext cx="4443775" cy="5333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2pPr>
            <a:lvl3pPr marL="1371600" marR="0" lvl="2"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3pPr>
            <a:lvl4pPr marL="1828800" marR="0" lvl="3"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4pPr>
            <a:lvl5pPr marL="2286000" marR="0" lvl="4"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5pPr>
            <a:lvl6pPr marL="2743200" marR="0" lvl="5"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6pPr>
            <a:lvl7pPr marL="3200400" marR="0" lvl="6"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7pPr>
            <a:lvl8pPr marL="3657600" marR="0" lvl="7"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8pPr>
            <a:lvl9pPr marL="4114800" marR="0" lvl="8"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9pPr>
          </a:lstStyle>
          <a:p>
            <a:pPr marL="0" indent="0" algn="l"/>
            <a:r>
              <a:rPr lang="en-US" sz="2000" b="1" dirty="0"/>
              <a:t>90/10 Split</a:t>
            </a:r>
          </a:p>
          <a:p>
            <a:pPr marL="171450" indent="-171450" algn="l">
              <a:buFont typeface="Arial" panose="020B0604020202020204" pitchFamily="34" charset="0"/>
              <a:buChar char="•"/>
            </a:pPr>
            <a:endParaRPr lang="en-US" sz="2000" b="1" dirty="0"/>
          </a:p>
        </p:txBody>
      </p:sp>
      <p:pic>
        <p:nvPicPr>
          <p:cNvPr id="7" name="Picture 22" descr="First prize - Free sports and competition icons">
            <a:extLst>
              <a:ext uri="{FF2B5EF4-FFF2-40B4-BE49-F238E27FC236}">
                <a16:creationId xmlns:a16="http://schemas.microsoft.com/office/drawing/2014/main" id="{897C399F-268D-A76B-0512-4A9A66238A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7278" y="1394725"/>
            <a:ext cx="580103" cy="580103"/>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63;p27">
            <a:extLst>
              <a:ext uri="{FF2B5EF4-FFF2-40B4-BE49-F238E27FC236}">
                <a16:creationId xmlns:a16="http://schemas.microsoft.com/office/drawing/2014/main" id="{6FE8B829-5011-47CB-4EA8-47E082CBE240}"/>
              </a:ext>
            </a:extLst>
          </p:cNvPr>
          <p:cNvSpPr/>
          <p:nvPr/>
        </p:nvSpPr>
        <p:spPr>
          <a:xfrm>
            <a:off x="1706640" y="203697"/>
            <a:ext cx="5564483" cy="1055485"/>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5;p30">
            <a:extLst>
              <a:ext uri="{FF2B5EF4-FFF2-40B4-BE49-F238E27FC236}">
                <a16:creationId xmlns:a16="http://schemas.microsoft.com/office/drawing/2014/main" id="{6756ACDE-8C6E-F463-0D62-736151B9C060}"/>
              </a:ext>
            </a:extLst>
          </p:cNvPr>
          <p:cNvSpPr txBox="1">
            <a:spLocks noGrp="1"/>
          </p:cNvSpPr>
          <p:nvPr>
            <p:ph type="ctrTitle"/>
          </p:nvPr>
        </p:nvSpPr>
        <p:spPr>
          <a:xfrm>
            <a:off x="-527989" y="-1418971"/>
            <a:ext cx="7120518" cy="242548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2800" dirty="0">
                <a:solidFill>
                  <a:schemeClr val="lt1"/>
                </a:solidFill>
              </a:rPr>
              <a:t>Highest Accuracy Model</a:t>
            </a:r>
            <a:endParaRPr sz="2800" dirty="0">
              <a:solidFill>
                <a:schemeClr val="lt1"/>
              </a:solidFill>
            </a:endParaRPr>
          </a:p>
        </p:txBody>
      </p:sp>
      <p:pic>
        <p:nvPicPr>
          <p:cNvPr id="11" name="Picture 10">
            <a:extLst>
              <a:ext uri="{FF2B5EF4-FFF2-40B4-BE49-F238E27FC236}">
                <a16:creationId xmlns:a16="http://schemas.microsoft.com/office/drawing/2014/main" id="{25FFCB4A-46BC-262A-233A-A1C611B98D14}"/>
              </a:ext>
            </a:extLst>
          </p:cNvPr>
          <p:cNvPicPr>
            <a:picLocks noChangeAspect="1"/>
          </p:cNvPicPr>
          <p:nvPr/>
        </p:nvPicPr>
        <p:blipFill>
          <a:blip r:embed="rId5"/>
          <a:stretch>
            <a:fillRect/>
          </a:stretch>
        </p:blipFill>
        <p:spPr>
          <a:xfrm>
            <a:off x="470928" y="1699754"/>
            <a:ext cx="4404556" cy="1894048"/>
          </a:xfrm>
          <a:prstGeom prst="rect">
            <a:avLst/>
          </a:prstGeom>
        </p:spPr>
      </p:pic>
      <p:sp>
        <p:nvSpPr>
          <p:cNvPr id="12" name="TextBox 11">
            <a:extLst>
              <a:ext uri="{FF2B5EF4-FFF2-40B4-BE49-F238E27FC236}">
                <a16:creationId xmlns:a16="http://schemas.microsoft.com/office/drawing/2014/main" id="{CF7FFCE5-1798-C3EE-D349-89CA2332A619}"/>
              </a:ext>
            </a:extLst>
          </p:cNvPr>
          <p:cNvSpPr txBox="1"/>
          <p:nvPr/>
        </p:nvSpPr>
        <p:spPr>
          <a:xfrm>
            <a:off x="5149444" y="2019100"/>
            <a:ext cx="2886170" cy="95410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tamaran Light" panose="020B0604020202020204" charset="0"/>
                <a:cs typeface="Catamaran Light" panose="020B0604020202020204" charset="0"/>
              </a:rPr>
              <a:t>Extracting pickle file from random forest classifier algorithm as it has the highest accuracy </a:t>
            </a:r>
          </a:p>
        </p:txBody>
      </p:sp>
      <p:sp>
        <p:nvSpPr>
          <p:cNvPr id="2" name="TextBox 1">
            <a:extLst>
              <a:ext uri="{FF2B5EF4-FFF2-40B4-BE49-F238E27FC236}">
                <a16:creationId xmlns:a16="http://schemas.microsoft.com/office/drawing/2014/main" id="{26BF24B2-616B-38C3-4B77-4E4D5EC4BB8A}"/>
              </a:ext>
            </a:extLst>
          </p:cNvPr>
          <p:cNvSpPr txBox="1"/>
          <p:nvPr/>
        </p:nvSpPr>
        <p:spPr>
          <a:xfrm>
            <a:off x="8686800" y="4822906"/>
            <a:ext cx="914400" cy="307777"/>
          </a:xfrm>
          <a:prstGeom prst="rect">
            <a:avLst/>
          </a:prstGeom>
          <a:noFill/>
        </p:spPr>
        <p:txBody>
          <a:bodyPr wrap="square" rtlCol="0">
            <a:spAutoFit/>
          </a:bodyPr>
          <a:lstStyle/>
          <a:p>
            <a:r>
              <a:rPr lang="en-US" dirty="0"/>
              <a:t>24</a:t>
            </a:r>
          </a:p>
        </p:txBody>
      </p:sp>
    </p:spTree>
    <p:extLst>
      <p:ext uri="{BB962C8B-B14F-4D97-AF65-F5344CB8AC3E}">
        <p14:creationId xmlns:p14="http://schemas.microsoft.com/office/powerpoint/2010/main" val="1473568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4"/>
                                        </p:tgtEl>
                                        <p:attrNameLst>
                                          <p:attrName>ppt_x</p:attrName>
                                        </p:attrNameLst>
                                      </p:cBhvr>
                                      <p:tavLst>
                                        <p:tav tm="0">
                                          <p:val>
                                            <p:strVal val="ppt_x"/>
                                          </p:val>
                                        </p:tav>
                                        <p:tav tm="100000">
                                          <p:val>
                                            <p:strVal val="ppt_x"/>
                                          </p:val>
                                        </p:tav>
                                      </p:tavLst>
                                    </p:anim>
                                    <p:anim calcmode="lin" valueType="num">
                                      <p:cBhvr additive="base">
                                        <p:cTn id="7" dur="500"/>
                                        <p:tgtEl>
                                          <p:spTgt spid="4"/>
                                        </p:tgtEl>
                                        <p:attrNameLst>
                                          <p:attrName>ppt_y</p:attrName>
                                        </p:attrNameLst>
                                      </p:cBhvr>
                                      <p:tavLst>
                                        <p:tav tm="0">
                                          <p:val>
                                            <p:strVal val="ppt_y"/>
                                          </p:val>
                                        </p:tav>
                                        <p:tav tm="100000">
                                          <p:val>
                                            <p:strVal val="1+ppt_h/2"/>
                                          </p:val>
                                        </p:tav>
                                      </p:tavLst>
                                    </p:anim>
                                    <p:set>
                                      <p:cBhvr>
                                        <p:cTn id="8" dur="1" fill="hold">
                                          <p:stCondLst>
                                            <p:cond delay="499"/>
                                          </p:stCondLst>
                                        </p:cTn>
                                        <p:tgtEl>
                                          <p:spTgt spid="4"/>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00"/>
                                        <p:tgtEl>
                                          <p:spTgt spid="6"/>
                                        </p:tgtEl>
                                        <p:attrNameLst>
                                          <p:attrName>ppt_x</p:attrName>
                                        </p:attrNameLst>
                                      </p:cBhvr>
                                      <p:tavLst>
                                        <p:tav tm="0">
                                          <p:val>
                                            <p:strVal val="ppt_x"/>
                                          </p:val>
                                        </p:tav>
                                        <p:tav tm="100000">
                                          <p:val>
                                            <p:strVal val="ppt_x"/>
                                          </p:val>
                                        </p:tav>
                                      </p:tavLst>
                                    </p:anim>
                                    <p:anim calcmode="lin" valueType="num">
                                      <p:cBhvr additive="base">
                                        <p:cTn id="11" dur="500"/>
                                        <p:tgtEl>
                                          <p:spTgt spid="6"/>
                                        </p:tgtEl>
                                        <p:attrNameLst>
                                          <p:attrName>ppt_y</p:attrName>
                                        </p:attrNameLst>
                                      </p:cBhvr>
                                      <p:tavLst>
                                        <p:tav tm="0">
                                          <p:val>
                                            <p:strVal val="ppt_y"/>
                                          </p:val>
                                        </p:tav>
                                        <p:tav tm="100000">
                                          <p:val>
                                            <p:strVal val="1+ppt_h/2"/>
                                          </p:val>
                                        </p:tav>
                                      </p:tavLst>
                                    </p:anim>
                                    <p:set>
                                      <p:cBhvr>
                                        <p:cTn id="12" dur="1" fill="hold">
                                          <p:stCondLst>
                                            <p:cond delay="499"/>
                                          </p:stCondLst>
                                        </p:cTn>
                                        <p:tgtEl>
                                          <p:spTgt spid="6"/>
                                        </p:tgtEl>
                                        <p:attrNameLst>
                                          <p:attrName>style.visibility</p:attrName>
                                        </p:attrNameLst>
                                      </p:cBhvr>
                                      <p:to>
                                        <p:strVal val="hidden"/>
                                      </p:to>
                                    </p:set>
                                  </p:childTnLst>
                                </p:cTn>
                              </p:par>
                              <p:par>
                                <p:cTn id="13" presetID="2" presetClass="exit" presetSubtype="4" fill="hold" nodeType="withEffect">
                                  <p:stCondLst>
                                    <p:cond delay="0"/>
                                  </p:stCondLst>
                                  <p:childTnLst>
                                    <p:anim calcmode="lin" valueType="num">
                                      <p:cBhvr additive="base">
                                        <p:cTn id="14" dur="500"/>
                                        <p:tgtEl>
                                          <p:spTgt spid="7"/>
                                        </p:tgtEl>
                                        <p:attrNameLst>
                                          <p:attrName>ppt_x</p:attrName>
                                        </p:attrNameLst>
                                      </p:cBhvr>
                                      <p:tavLst>
                                        <p:tav tm="0">
                                          <p:val>
                                            <p:strVal val="ppt_x"/>
                                          </p:val>
                                        </p:tav>
                                        <p:tav tm="100000">
                                          <p:val>
                                            <p:strVal val="ppt_x"/>
                                          </p:val>
                                        </p:tav>
                                      </p:tavLst>
                                    </p:anim>
                                    <p:anim calcmode="lin" valueType="num">
                                      <p:cBhvr additive="base">
                                        <p:cTn id="15" dur="500"/>
                                        <p:tgtEl>
                                          <p:spTgt spid="7"/>
                                        </p:tgtEl>
                                        <p:attrNameLst>
                                          <p:attrName>ppt_y</p:attrName>
                                        </p:attrNameLst>
                                      </p:cBhvr>
                                      <p:tavLst>
                                        <p:tav tm="0">
                                          <p:val>
                                            <p:strVal val="ppt_y"/>
                                          </p:val>
                                        </p:tav>
                                        <p:tav tm="100000">
                                          <p:val>
                                            <p:strVal val="1+ppt_h/2"/>
                                          </p:val>
                                        </p:tav>
                                      </p:tavLst>
                                    </p:anim>
                                    <p:set>
                                      <p:cBhvr>
                                        <p:cTn id="16" dur="1" fill="hold">
                                          <p:stCondLst>
                                            <p:cond delay="499"/>
                                          </p:stCondLst>
                                        </p:cTn>
                                        <p:tgtEl>
                                          <p:spTgt spid="7"/>
                                        </p:tgtEl>
                                        <p:attrNameLst>
                                          <p:attrName>style.visibility</p:attrName>
                                        </p:attrNameLst>
                                      </p:cBhvr>
                                      <p:to>
                                        <p:strVal val="hidden"/>
                                      </p:to>
                                    </p:set>
                                  </p:childTnLst>
                                </p:cTn>
                              </p:par>
                              <p:par>
                                <p:cTn id="17" presetID="2" presetClass="exit" presetSubtype="4" fill="hold" grpId="0" nodeType="withEffect">
                                  <p:stCondLst>
                                    <p:cond delay="0"/>
                                  </p:stCondLst>
                                  <p:childTnLst>
                                    <p:anim calcmode="lin" valueType="num">
                                      <p:cBhvr additive="base">
                                        <p:cTn id="18" dur="500"/>
                                        <p:tgtEl>
                                          <p:spTgt spid="8"/>
                                        </p:tgtEl>
                                        <p:attrNameLst>
                                          <p:attrName>ppt_x</p:attrName>
                                        </p:attrNameLst>
                                      </p:cBhvr>
                                      <p:tavLst>
                                        <p:tav tm="0">
                                          <p:val>
                                            <p:strVal val="ppt_x"/>
                                          </p:val>
                                        </p:tav>
                                        <p:tav tm="100000">
                                          <p:val>
                                            <p:strVal val="ppt_x"/>
                                          </p:val>
                                        </p:tav>
                                      </p:tavLst>
                                    </p:anim>
                                    <p:anim calcmode="lin" valueType="num">
                                      <p:cBhvr additive="base">
                                        <p:cTn id="19" dur="500"/>
                                        <p:tgtEl>
                                          <p:spTgt spid="8"/>
                                        </p:tgtEl>
                                        <p:attrNameLst>
                                          <p:attrName>ppt_y</p:attrName>
                                        </p:attrNameLst>
                                      </p:cBhvr>
                                      <p:tavLst>
                                        <p:tav tm="0">
                                          <p:val>
                                            <p:strVal val="ppt_y"/>
                                          </p:val>
                                        </p:tav>
                                        <p:tav tm="100000">
                                          <p:val>
                                            <p:strVal val="1+ppt_h/2"/>
                                          </p:val>
                                        </p:tav>
                                      </p:tavLst>
                                    </p:anim>
                                    <p:set>
                                      <p:cBhvr>
                                        <p:cTn id="20" dur="1" fill="hold">
                                          <p:stCondLst>
                                            <p:cond delay="499"/>
                                          </p:stCondLst>
                                        </p:cTn>
                                        <p:tgtEl>
                                          <p:spTgt spid="8"/>
                                        </p:tgtEl>
                                        <p:attrNameLst>
                                          <p:attrName>style.visibility</p:attrName>
                                        </p:attrNameLst>
                                      </p:cBhvr>
                                      <p:to>
                                        <p:strVal val="hidden"/>
                                      </p:to>
                                    </p:set>
                                  </p:childTnLst>
                                </p:cTn>
                              </p:par>
                              <p:par>
                                <p:cTn id="21" presetID="2" presetClass="exit" presetSubtype="4" fill="hold" grpId="0" nodeType="withEffect">
                                  <p:stCondLst>
                                    <p:cond delay="0"/>
                                  </p:stCondLst>
                                  <p:childTnLst>
                                    <p:anim calcmode="lin" valueType="num">
                                      <p:cBhvr additive="base">
                                        <p:cTn id="22" dur="500"/>
                                        <p:tgtEl>
                                          <p:spTgt spid="10"/>
                                        </p:tgtEl>
                                        <p:attrNameLst>
                                          <p:attrName>ppt_x</p:attrName>
                                        </p:attrNameLst>
                                      </p:cBhvr>
                                      <p:tavLst>
                                        <p:tav tm="0">
                                          <p:val>
                                            <p:strVal val="ppt_x"/>
                                          </p:val>
                                        </p:tav>
                                        <p:tav tm="100000">
                                          <p:val>
                                            <p:strVal val="ppt_x"/>
                                          </p:val>
                                        </p:tav>
                                      </p:tavLst>
                                    </p:anim>
                                    <p:anim calcmode="lin" valueType="num">
                                      <p:cBhvr additive="base">
                                        <p:cTn id="23" dur="500"/>
                                        <p:tgtEl>
                                          <p:spTgt spid="10"/>
                                        </p:tgtEl>
                                        <p:attrNameLst>
                                          <p:attrName>ppt_y</p:attrName>
                                        </p:attrNameLst>
                                      </p:cBhvr>
                                      <p:tavLst>
                                        <p:tav tm="0">
                                          <p:val>
                                            <p:strVal val="ppt_y"/>
                                          </p:val>
                                        </p:tav>
                                        <p:tav tm="100000">
                                          <p:val>
                                            <p:strVal val="1+ppt_h/2"/>
                                          </p:val>
                                        </p:tav>
                                      </p:tavLst>
                                    </p:anim>
                                    <p:set>
                                      <p:cBhvr>
                                        <p:cTn id="24" dur="1" fill="hold">
                                          <p:stCondLst>
                                            <p:cond delay="499"/>
                                          </p:stCondLst>
                                        </p:cTn>
                                        <p:tgtEl>
                                          <p:spTgt spid="1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10"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63;p27">
            <a:extLst>
              <a:ext uri="{FF2B5EF4-FFF2-40B4-BE49-F238E27FC236}">
                <a16:creationId xmlns:a16="http://schemas.microsoft.com/office/drawing/2014/main" id="{F08F29AF-C8AA-1426-E087-B6F73CF596ED}"/>
              </a:ext>
            </a:extLst>
          </p:cNvPr>
          <p:cNvSpPr/>
          <p:nvPr/>
        </p:nvSpPr>
        <p:spPr>
          <a:xfrm>
            <a:off x="0" y="1014859"/>
            <a:ext cx="5080819" cy="806568"/>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03;p30">
            <a:extLst>
              <a:ext uri="{FF2B5EF4-FFF2-40B4-BE49-F238E27FC236}">
                <a16:creationId xmlns:a16="http://schemas.microsoft.com/office/drawing/2014/main" id="{A94AA8B1-4F8D-E433-27D7-0DFC92489B2C}"/>
              </a:ext>
            </a:extLst>
          </p:cNvPr>
          <p:cNvSpPr/>
          <p:nvPr/>
        </p:nvSpPr>
        <p:spPr>
          <a:xfrm rot="16200000">
            <a:off x="2257360" y="-2255132"/>
            <a:ext cx="1127329" cy="562650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5;p30">
            <a:extLst>
              <a:ext uri="{FF2B5EF4-FFF2-40B4-BE49-F238E27FC236}">
                <a16:creationId xmlns:a16="http://schemas.microsoft.com/office/drawing/2014/main" id="{299B291B-24F0-E40C-47BA-79F879C3B16E}"/>
              </a:ext>
            </a:extLst>
          </p:cNvPr>
          <p:cNvSpPr txBox="1">
            <a:spLocks noGrp="1"/>
          </p:cNvSpPr>
          <p:nvPr>
            <p:ph type="ctrTitle"/>
          </p:nvPr>
        </p:nvSpPr>
        <p:spPr>
          <a:xfrm>
            <a:off x="-572235" y="-1595952"/>
            <a:ext cx="5948021" cy="242548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2800" dirty="0">
                <a:solidFill>
                  <a:schemeClr val="lt1"/>
                </a:solidFill>
              </a:rPr>
              <a:t>Testing on unknown Dataset</a:t>
            </a:r>
            <a:endParaRPr sz="2800" dirty="0">
              <a:solidFill>
                <a:schemeClr val="lt1"/>
              </a:solidFill>
            </a:endParaRPr>
          </a:p>
        </p:txBody>
      </p:sp>
      <p:sp>
        <p:nvSpPr>
          <p:cNvPr id="7" name="Google Shape;205;p30">
            <a:extLst>
              <a:ext uri="{FF2B5EF4-FFF2-40B4-BE49-F238E27FC236}">
                <a16:creationId xmlns:a16="http://schemas.microsoft.com/office/drawing/2014/main" id="{DEB03011-EA2C-585C-AF7C-29C360F1E3B0}"/>
              </a:ext>
            </a:extLst>
          </p:cNvPr>
          <p:cNvSpPr txBox="1">
            <a:spLocks/>
          </p:cNvSpPr>
          <p:nvPr/>
        </p:nvSpPr>
        <p:spPr>
          <a:xfrm>
            <a:off x="-2334666" y="-722821"/>
            <a:ext cx="7120518" cy="24254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pPr algn="r"/>
            <a:r>
              <a:rPr lang="en-US" sz="2800" dirty="0">
                <a:solidFill>
                  <a:schemeClr val="lt1"/>
                </a:solidFill>
              </a:rPr>
              <a:t>Creating unknown dataset </a:t>
            </a:r>
          </a:p>
        </p:txBody>
      </p:sp>
      <p:pic>
        <p:nvPicPr>
          <p:cNvPr id="9" name="Picture 8">
            <a:extLst>
              <a:ext uri="{FF2B5EF4-FFF2-40B4-BE49-F238E27FC236}">
                <a16:creationId xmlns:a16="http://schemas.microsoft.com/office/drawing/2014/main" id="{F19E4D90-8AB6-85F8-14F0-7622A988E13A}"/>
              </a:ext>
            </a:extLst>
          </p:cNvPr>
          <p:cNvPicPr>
            <a:picLocks noChangeAspect="1"/>
          </p:cNvPicPr>
          <p:nvPr/>
        </p:nvPicPr>
        <p:blipFill>
          <a:blip r:embed="rId3"/>
          <a:stretch>
            <a:fillRect/>
          </a:stretch>
        </p:blipFill>
        <p:spPr>
          <a:xfrm>
            <a:off x="551619" y="829533"/>
            <a:ext cx="5780389" cy="3688940"/>
          </a:xfrm>
          <a:prstGeom prst="rect">
            <a:avLst/>
          </a:prstGeom>
        </p:spPr>
      </p:pic>
      <p:pic>
        <p:nvPicPr>
          <p:cNvPr id="13" name="Picture 12">
            <a:extLst>
              <a:ext uri="{FF2B5EF4-FFF2-40B4-BE49-F238E27FC236}">
                <a16:creationId xmlns:a16="http://schemas.microsoft.com/office/drawing/2014/main" id="{69661B06-530A-53DC-1B94-F707C697C8EB}"/>
              </a:ext>
            </a:extLst>
          </p:cNvPr>
          <p:cNvPicPr>
            <a:picLocks noChangeAspect="1"/>
          </p:cNvPicPr>
          <p:nvPr/>
        </p:nvPicPr>
        <p:blipFill>
          <a:blip r:embed="rId4"/>
          <a:stretch>
            <a:fillRect/>
          </a:stretch>
        </p:blipFill>
        <p:spPr>
          <a:xfrm>
            <a:off x="5080819" y="2880303"/>
            <a:ext cx="2712955" cy="739204"/>
          </a:xfrm>
          <a:prstGeom prst="rect">
            <a:avLst/>
          </a:prstGeom>
        </p:spPr>
      </p:pic>
      <p:sp>
        <p:nvSpPr>
          <p:cNvPr id="2" name="TextBox 1">
            <a:extLst>
              <a:ext uri="{FF2B5EF4-FFF2-40B4-BE49-F238E27FC236}">
                <a16:creationId xmlns:a16="http://schemas.microsoft.com/office/drawing/2014/main" id="{EF5081A6-BA4F-5BD9-7F80-05C18D86C82A}"/>
              </a:ext>
            </a:extLst>
          </p:cNvPr>
          <p:cNvSpPr txBox="1"/>
          <p:nvPr/>
        </p:nvSpPr>
        <p:spPr>
          <a:xfrm>
            <a:off x="8686800" y="4822906"/>
            <a:ext cx="914400" cy="307777"/>
          </a:xfrm>
          <a:prstGeom prst="rect">
            <a:avLst/>
          </a:prstGeom>
          <a:noFill/>
        </p:spPr>
        <p:txBody>
          <a:bodyPr wrap="square" rtlCol="0">
            <a:spAutoFit/>
          </a:bodyPr>
          <a:lstStyle/>
          <a:p>
            <a:r>
              <a:rPr lang="en-US" dirty="0"/>
              <a:t>25</a:t>
            </a:r>
          </a:p>
        </p:txBody>
      </p:sp>
    </p:spTree>
    <p:extLst>
      <p:ext uri="{BB962C8B-B14F-4D97-AF65-F5344CB8AC3E}">
        <p14:creationId xmlns:p14="http://schemas.microsoft.com/office/powerpoint/2010/main" val="2510300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6"/>
                                        </p:tgtEl>
                                      </p:cBhvr>
                                    </p:animEffect>
                                    <p:anim calcmode="lin" valueType="num">
                                      <p:cBhvr>
                                        <p:cTn id="7" dur="1000"/>
                                        <p:tgtEl>
                                          <p:spTgt spid="6"/>
                                        </p:tgtEl>
                                        <p:attrNameLst>
                                          <p:attrName>ppt_x</p:attrName>
                                        </p:attrNameLst>
                                      </p:cBhvr>
                                      <p:tavLst>
                                        <p:tav tm="0">
                                          <p:val>
                                            <p:strVal val="ppt_x"/>
                                          </p:val>
                                        </p:tav>
                                        <p:tav tm="100000">
                                          <p:val>
                                            <p:strVal val="ppt_x"/>
                                          </p:val>
                                        </p:tav>
                                      </p:tavLst>
                                    </p:anim>
                                    <p:anim calcmode="lin" valueType="num">
                                      <p:cBhvr>
                                        <p:cTn id="8" dur="1000"/>
                                        <p:tgtEl>
                                          <p:spTgt spid="6"/>
                                        </p:tgtEl>
                                        <p:attrNameLst>
                                          <p:attrName>ppt_y</p:attrName>
                                        </p:attrNameLst>
                                      </p:cBhvr>
                                      <p:tavLst>
                                        <p:tav tm="0">
                                          <p:val>
                                            <p:strVal val="ppt_y"/>
                                          </p:val>
                                        </p:tav>
                                        <p:tav tm="100000">
                                          <p:val>
                                            <p:strVal val="ppt_y+.1"/>
                                          </p:val>
                                        </p:tav>
                                      </p:tavLst>
                                    </p:anim>
                                    <p:set>
                                      <p:cBhvr>
                                        <p:cTn id="9" dur="1" fill="hold">
                                          <p:stCondLst>
                                            <p:cond delay="999"/>
                                          </p:stCondLst>
                                        </p:cTn>
                                        <p:tgtEl>
                                          <p:spTgt spid="6"/>
                                        </p:tgtEl>
                                        <p:attrNameLst>
                                          <p:attrName>style.visibility</p:attrName>
                                        </p:attrNameLst>
                                      </p:cBhvr>
                                      <p:to>
                                        <p:strVal val="hidden"/>
                                      </p:to>
                                    </p:set>
                                  </p:childTnLst>
                                </p:cTn>
                              </p:par>
                              <p:par>
                                <p:cTn id="10" presetID="42" presetClass="exit" presetSubtype="0" fill="hold" grpId="0" nodeType="withEffect">
                                  <p:stCondLst>
                                    <p:cond delay="0"/>
                                  </p:stCondLst>
                                  <p:childTnLst>
                                    <p:animEffect transition="out" filter="fade">
                                      <p:cBhvr>
                                        <p:cTn id="11" dur="1000"/>
                                        <p:tgtEl>
                                          <p:spTgt spid="4"/>
                                        </p:tgtEl>
                                      </p:cBhvr>
                                    </p:animEffect>
                                    <p:anim calcmode="lin" valueType="num">
                                      <p:cBhvr>
                                        <p:cTn id="12" dur="1000"/>
                                        <p:tgtEl>
                                          <p:spTgt spid="4"/>
                                        </p:tgtEl>
                                        <p:attrNameLst>
                                          <p:attrName>ppt_x</p:attrName>
                                        </p:attrNameLst>
                                      </p:cBhvr>
                                      <p:tavLst>
                                        <p:tav tm="0">
                                          <p:val>
                                            <p:strVal val="ppt_x"/>
                                          </p:val>
                                        </p:tav>
                                        <p:tav tm="100000">
                                          <p:val>
                                            <p:strVal val="ppt_x"/>
                                          </p:val>
                                        </p:tav>
                                      </p:tavLst>
                                    </p:anim>
                                    <p:anim calcmode="lin" valueType="num">
                                      <p:cBhvr>
                                        <p:cTn id="13" dur="1000"/>
                                        <p:tgtEl>
                                          <p:spTgt spid="4"/>
                                        </p:tgtEl>
                                        <p:attrNameLst>
                                          <p:attrName>ppt_y</p:attrName>
                                        </p:attrNameLst>
                                      </p:cBhvr>
                                      <p:tavLst>
                                        <p:tav tm="0">
                                          <p:val>
                                            <p:strVal val="ppt_y"/>
                                          </p:val>
                                        </p:tav>
                                        <p:tav tm="100000">
                                          <p:val>
                                            <p:strVal val="ppt_y+.1"/>
                                          </p:val>
                                        </p:tav>
                                      </p:tavLst>
                                    </p:anim>
                                    <p:set>
                                      <p:cBhvr>
                                        <p:cTn id="14" dur="1" fill="hold">
                                          <p:stCondLst>
                                            <p:cond delay="999"/>
                                          </p:stCondLst>
                                        </p:cTn>
                                        <p:tgtEl>
                                          <p:spTgt spid="4"/>
                                        </p:tgtEl>
                                        <p:attrNameLst>
                                          <p:attrName>style.visibility</p:attrName>
                                        </p:attrNameLst>
                                      </p:cBhvr>
                                      <p:to>
                                        <p:strVal val="hidden"/>
                                      </p:to>
                                    </p:set>
                                  </p:childTnLst>
                                </p:cTn>
                              </p:par>
                              <p:par>
                                <p:cTn id="15" presetID="42" presetClass="exit" presetSubtype="0" fill="hold" grpId="0" nodeType="withEffect">
                                  <p:stCondLst>
                                    <p:cond delay="0"/>
                                  </p:stCondLst>
                                  <p:childTnLst>
                                    <p:animEffect transition="out" filter="fade">
                                      <p:cBhvr>
                                        <p:cTn id="16" dur="1000"/>
                                        <p:tgtEl>
                                          <p:spTgt spid="5"/>
                                        </p:tgtEl>
                                      </p:cBhvr>
                                    </p:animEffect>
                                    <p:anim calcmode="lin" valueType="num">
                                      <p:cBhvr>
                                        <p:cTn id="17" dur="1000"/>
                                        <p:tgtEl>
                                          <p:spTgt spid="5"/>
                                        </p:tgtEl>
                                        <p:attrNameLst>
                                          <p:attrName>ppt_x</p:attrName>
                                        </p:attrNameLst>
                                      </p:cBhvr>
                                      <p:tavLst>
                                        <p:tav tm="0">
                                          <p:val>
                                            <p:strVal val="ppt_x"/>
                                          </p:val>
                                        </p:tav>
                                        <p:tav tm="100000">
                                          <p:val>
                                            <p:strVal val="ppt_x"/>
                                          </p:val>
                                        </p:tav>
                                      </p:tavLst>
                                    </p:anim>
                                    <p:anim calcmode="lin" valueType="num">
                                      <p:cBhvr>
                                        <p:cTn id="18" dur="1000"/>
                                        <p:tgtEl>
                                          <p:spTgt spid="5"/>
                                        </p:tgtEl>
                                        <p:attrNameLst>
                                          <p:attrName>ppt_y</p:attrName>
                                        </p:attrNameLst>
                                      </p:cBhvr>
                                      <p:tavLst>
                                        <p:tav tm="0">
                                          <p:val>
                                            <p:strVal val="ppt_y"/>
                                          </p:val>
                                        </p:tav>
                                        <p:tav tm="100000">
                                          <p:val>
                                            <p:strVal val="ppt_y+.1"/>
                                          </p:val>
                                        </p:tav>
                                      </p:tavLst>
                                    </p:anim>
                                    <p:set>
                                      <p:cBhvr>
                                        <p:cTn id="19" dur="1" fill="hold">
                                          <p:stCondLst>
                                            <p:cond delay="999"/>
                                          </p:stCondLst>
                                        </p:cTn>
                                        <p:tgtEl>
                                          <p:spTgt spid="5"/>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ppt_x"/>
                                          </p:val>
                                        </p:tav>
                                        <p:tav tm="100000">
                                          <p:val>
                                            <p:strVal val="#ppt_x"/>
                                          </p:val>
                                        </p:tav>
                                      </p:tavLst>
                                    </p:anim>
                                    <p:anim calcmode="lin" valueType="num">
                                      <p:cBhvr additive="base">
                                        <p:cTn id="2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xit" presetSubtype="4" fill="hold" nodeType="clickEffect">
                                  <p:stCondLst>
                                    <p:cond delay="0"/>
                                  </p:stCondLst>
                                  <p:childTnLst>
                                    <p:anim calcmode="lin" valueType="num">
                                      <p:cBhvr additive="base">
                                        <p:cTn id="33" dur="500"/>
                                        <p:tgtEl>
                                          <p:spTgt spid="9"/>
                                        </p:tgtEl>
                                        <p:attrNameLst>
                                          <p:attrName>ppt_x</p:attrName>
                                        </p:attrNameLst>
                                      </p:cBhvr>
                                      <p:tavLst>
                                        <p:tav tm="0">
                                          <p:val>
                                            <p:strVal val="ppt_x"/>
                                          </p:val>
                                        </p:tav>
                                        <p:tav tm="100000">
                                          <p:val>
                                            <p:strVal val="ppt_x"/>
                                          </p:val>
                                        </p:tav>
                                      </p:tavLst>
                                    </p:anim>
                                    <p:anim calcmode="lin" valueType="num">
                                      <p:cBhvr additive="base">
                                        <p:cTn id="34" dur="500"/>
                                        <p:tgtEl>
                                          <p:spTgt spid="9"/>
                                        </p:tgtEl>
                                        <p:attrNameLst>
                                          <p:attrName>ppt_y</p:attrName>
                                        </p:attrNameLst>
                                      </p:cBhvr>
                                      <p:tavLst>
                                        <p:tav tm="0">
                                          <p:val>
                                            <p:strVal val="ppt_y"/>
                                          </p:val>
                                        </p:tav>
                                        <p:tav tm="100000">
                                          <p:val>
                                            <p:strVal val="1+ppt_h/2"/>
                                          </p:val>
                                        </p:tav>
                                      </p:tavLst>
                                    </p:anim>
                                    <p:set>
                                      <p:cBhvr>
                                        <p:cTn id="35" dur="1" fill="hold">
                                          <p:stCondLst>
                                            <p:cond delay="499"/>
                                          </p:stCondLst>
                                        </p:cTn>
                                        <p:tgtEl>
                                          <p:spTgt spid="9"/>
                                        </p:tgtEl>
                                        <p:attrNameLst>
                                          <p:attrName>style.visibility</p:attrName>
                                        </p:attrNameLst>
                                      </p:cBhvr>
                                      <p:to>
                                        <p:strVal val="hidden"/>
                                      </p:to>
                                    </p:set>
                                  </p:childTnLst>
                                </p:cTn>
                              </p:par>
                              <p:par>
                                <p:cTn id="36" presetID="2" presetClass="exit" presetSubtype="4" fill="hold" nodeType="withEffect">
                                  <p:stCondLst>
                                    <p:cond delay="0"/>
                                  </p:stCondLst>
                                  <p:childTnLst>
                                    <p:anim calcmode="lin" valueType="num">
                                      <p:cBhvr additive="base">
                                        <p:cTn id="37" dur="500"/>
                                        <p:tgtEl>
                                          <p:spTgt spid="13"/>
                                        </p:tgtEl>
                                        <p:attrNameLst>
                                          <p:attrName>ppt_x</p:attrName>
                                        </p:attrNameLst>
                                      </p:cBhvr>
                                      <p:tavLst>
                                        <p:tav tm="0">
                                          <p:val>
                                            <p:strVal val="ppt_x"/>
                                          </p:val>
                                        </p:tav>
                                        <p:tav tm="100000">
                                          <p:val>
                                            <p:strVal val="ppt_x"/>
                                          </p:val>
                                        </p:tav>
                                      </p:tavLst>
                                    </p:anim>
                                    <p:anim calcmode="lin" valueType="num">
                                      <p:cBhvr additive="base">
                                        <p:cTn id="38" dur="500"/>
                                        <p:tgtEl>
                                          <p:spTgt spid="13"/>
                                        </p:tgtEl>
                                        <p:attrNameLst>
                                          <p:attrName>ppt_y</p:attrName>
                                        </p:attrNameLst>
                                      </p:cBhvr>
                                      <p:tavLst>
                                        <p:tav tm="0">
                                          <p:val>
                                            <p:strVal val="ppt_y"/>
                                          </p:val>
                                        </p:tav>
                                        <p:tav tm="100000">
                                          <p:val>
                                            <p:strVal val="1+ppt_h/2"/>
                                          </p:val>
                                        </p:tav>
                                      </p:tavLst>
                                    </p:anim>
                                    <p:set>
                                      <p:cBhvr>
                                        <p:cTn id="39"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Google Shape;163;p27">
            <a:extLst>
              <a:ext uri="{FF2B5EF4-FFF2-40B4-BE49-F238E27FC236}">
                <a16:creationId xmlns:a16="http://schemas.microsoft.com/office/drawing/2014/main" id="{F08F29AF-C8AA-1426-E087-B6F73CF596ED}"/>
              </a:ext>
            </a:extLst>
          </p:cNvPr>
          <p:cNvSpPr/>
          <p:nvPr/>
        </p:nvSpPr>
        <p:spPr>
          <a:xfrm>
            <a:off x="0" y="1014859"/>
            <a:ext cx="5080819" cy="806568"/>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03;p30">
            <a:extLst>
              <a:ext uri="{FF2B5EF4-FFF2-40B4-BE49-F238E27FC236}">
                <a16:creationId xmlns:a16="http://schemas.microsoft.com/office/drawing/2014/main" id="{A94AA8B1-4F8D-E433-27D7-0DFC92489B2C}"/>
              </a:ext>
            </a:extLst>
          </p:cNvPr>
          <p:cNvSpPr/>
          <p:nvPr/>
        </p:nvSpPr>
        <p:spPr>
          <a:xfrm rot="16200000">
            <a:off x="2249590" y="-2249590"/>
            <a:ext cx="1127329" cy="562650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5;p30">
            <a:extLst>
              <a:ext uri="{FF2B5EF4-FFF2-40B4-BE49-F238E27FC236}">
                <a16:creationId xmlns:a16="http://schemas.microsoft.com/office/drawing/2014/main" id="{299B291B-24F0-E40C-47BA-79F879C3B16E}"/>
              </a:ext>
            </a:extLst>
          </p:cNvPr>
          <p:cNvSpPr txBox="1">
            <a:spLocks noGrp="1"/>
          </p:cNvSpPr>
          <p:nvPr>
            <p:ph type="ctrTitle"/>
          </p:nvPr>
        </p:nvSpPr>
        <p:spPr>
          <a:xfrm>
            <a:off x="-572235" y="-1595952"/>
            <a:ext cx="5948021" cy="242548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2800" dirty="0">
                <a:solidFill>
                  <a:schemeClr val="lt1"/>
                </a:solidFill>
              </a:rPr>
              <a:t>Testing on unknown Dataset</a:t>
            </a:r>
            <a:endParaRPr sz="2800" dirty="0">
              <a:solidFill>
                <a:schemeClr val="lt1"/>
              </a:solidFill>
            </a:endParaRPr>
          </a:p>
        </p:txBody>
      </p:sp>
      <p:sp>
        <p:nvSpPr>
          <p:cNvPr id="7" name="Google Shape;205;p30">
            <a:extLst>
              <a:ext uri="{FF2B5EF4-FFF2-40B4-BE49-F238E27FC236}">
                <a16:creationId xmlns:a16="http://schemas.microsoft.com/office/drawing/2014/main" id="{DEB03011-EA2C-585C-AF7C-29C360F1E3B0}"/>
              </a:ext>
            </a:extLst>
          </p:cNvPr>
          <p:cNvSpPr txBox="1">
            <a:spLocks/>
          </p:cNvSpPr>
          <p:nvPr/>
        </p:nvSpPr>
        <p:spPr>
          <a:xfrm>
            <a:off x="-2334666" y="-722821"/>
            <a:ext cx="7120518" cy="24254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pPr algn="r"/>
            <a:r>
              <a:rPr lang="en-US" sz="2800" dirty="0">
                <a:solidFill>
                  <a:schemeClr val="lt1"/>
                </a:solidFill>
              </a:rPr>
              <a:t>Creating unknown dataset </a:t>
            </a:r>
          </a:p>
        </p:txBody>
      </p:sp>
      <p:pic>
        <p:nvPicPr>
          <p:cNvPr id="9" name="Picture 8">
            <a:extLst>
              <a:ext uri="{FF2B5EF4-FFF2-40B4-BE49-F238E27FC236}">
                <a16:creationId xmlns:a16="http://schemas.microsoft.com/office/drawing/2014/main" id="{F19E4D90-8AB6-85F8-14F0-7622A988E13A}"/>
              </a:ext>
            </a:extLst>
          </p:cNvPr>
          <p:cNvPicPr>
            <a:picLocks noChangeAspect="1"/>
          </p:cNvPicPr>
          <p:nvPr/>
        </p:nvPicPr>
        <p:blipFill>
          <a:blip r:embed="rId2"/>
          <a:stretch>
            <a:fillRect/>
          </a:stretch>
        </p:blipFill>
        <p:spPr>
          <a:xfrm>
            <a:off x="657539" y="145861"/>
            <a:ext cx="5780389" cy="3688940"/>
          </a:xfrm>
          <a:prstGeom prst="rect">
            <a:avLst/>
          </a:prstGeom>
        </p:spPr>
      </p:pic>
      <p:pic>
        <p:nvPicPr>
          <p:cNvPr id="11" name="Picture 10">
            <a:extLst>
              <a:ext uri="{FF2B5EF4-FFF2-40B4-BE49-F238E27FC236}">
                <a16:creationId xmlns:a16="http://schemas.microsoft.com/office/drawing/2014/main" id="{F50D5B87-37D0-2384-84B0-080D6715BF35}"/>
              </a:ext>
            </a:extLst>
          </p:cNvPr>
          <p:cNvPicPr>
            <a:picLocks noChangeAspect="1"/>
          </p:cNvPicPr>
          <p:nvPr/>
        </p:nvPicPr>
        <p:blipFill>
          <a:blip r:embed="rId3"/>
          <a:stretch>
            <a:fillRect/>
          </a:stretch>
        </p:blipFill>
        <p:spPr>
          <a:xfrm>
            <a:off x="104475" y="3692438"/>
            <a:ext cx="8359864" cy="655377"/>
          </a:xfrm>
          <a:prstGeom prst="rect">
            <a:avLst/>
          </a:prstGeom>
        </p:spPr>
      </p:pic>
      <p:pic>
        <p:nvPicPr>
          <p:cNvPr id="13" name="Picture 12">
            <a:extLst>
              <a:ext uri="{FF2B5EF4-FFF2-40B4-BE49-F238E27FC236}">
                <a16:creationId xmlns:a16="http://schemas.microsoft.com/office/drawing/2014/main" id="{69661B06-530A-53DC-1B94-F707C697C8EB}"/>
              </a:ext>
            </a:extLst>
          </p:cNvPr>
          <p:cNvPicPr>
            <a:picLocks noChangeAspect="1"/>
          </p:cNvPicPr>
          <p:nvPr/>
        </p:nvPicPr>
        <p:blipFill>
          <a:blip r:embed="rId4"/>
          <a:stretch>
            <a:fillRect/>
          </a:stretch>
        </p:blipFill>
        <p:spPr>
          <a:xfrm>
            <a:off x="5080819" y="2880303"/>
            <a:ext cx="2712955" cy="739204"/>
          </a:xfrm>
          <a:prstGeom prst="rect">
            <a:avLst/>
          </a:prstGeom>
        </p:spPr>
      </p:pic>
      <p:pic>
        <p:nvPicPr>
          <p:cNvPr id="15" name="Picture 14">
            <a:extLst>
              <a:ext uri="{FF2B5EF4-FFF2-40B4-BE49-F238E27FC236}">
                <a16:creationId xmlns:a16="http://schemas.microsoft.com/office/drawing/2014/main" id="{7C2A5862-44FD-202B-80ED-60B256DA3DBD}"/>
              </a:ext>
            </a:extLst>
          </p:cNvPr>
          <p:cNvPicPr>
            <a:picLocks noChangeAspect="1"/>
          </p:cNvPicPr>
          <p:nvPr/>
        </p:nvPicPr>
        <p:blipFill>
          <a:blip r:embed="rId5"/>
          <a:stretch>
            <a:fillRect/>
          </a:stretch>
        </p:blipFill>
        <p:spPr>
          <a:xfrm>
            <a:off x="138768" y="4374032"/>
            <a:ext cx="8291278" cy="396274"/>
          </a:xfrm>
          <a:prstGeom prst="rect">
            <a:avLst/>
          </a:prstGeom>
        </p:spPr>
      </p:pic>
      <p:pic>
        <p:nvPicPr>
          <p:cNvPr id="17" name="Picture 16">
            <a:extLst>
              <a:ext uri="{FF2B5EF4-FFF2-40B4-BE49-F238E27FC236}">
                <a16:creationId xmlns:a16="http://schemas.microsoft.com/office/drawing/2014/main" id="{EE3DE42C-E630-4F08-DADA-F9BFBBE8291E}"/>
              </a:ext>
            </a:extLst>
          </p:cNvPr>
          <p:cNvPicPr>
            <a:picLocks noChangeAspect="1"/>
          </p:cNvPicPr>
          <p:nvPr/>
        </p:nvPicPr>
        <p:blipFill>
          <a:blip r:embed="rId6"/>
          <a:stretch>
            <a:fillRect/>
          </a:stretch>
        </p:blipFill>
        <p:spPr>
          <a:xfrm>
            <a:off x="412769" y="172079"/>
            <a:ext cx="5240285" cy="3548592"/>
          </a:xfrm>
          <a:prstGeom prst="rect">
            <a:avLst/>
          </a:prstGeom>
        </p:spPr>
      </p:pic>
      <p:pic>
        <p:nvPicPr>
          <p:cNvPr id="19" name="Picture 18">
            <a:extLst>
              <a:ext uri="{FF2B5EF4-FFF2-40B4-BE49-F238E27FC236}">
                <a16:creationId xmlns:a16="http://schemas.microsoft.com/office/drawing/2014/main" id="{3D512049-BA99-5E74-8951-1CFA848A3890}"/>
              </a:ext>
            </a:extLst>
          </p:cNvPr>
          <p:cNvPicPr>
            <a:picLocks noChangeAspect="1"/>
          </p:cNvPicPr>
          <p:nvPr/>
        </p:nvPicPr>
        <p:blipFill>
          <a:blip r:embed="rId7"/>
          <a:stretch>
            <a:fillRect/>
          </a:stretch>
        </p:blipFill>
        <p:spPr>
          <a:xfrm>
            <a:off x="679661" y="3916033"/>
            <a:ext cx="3528366" cy="350550"/>
          </a:xfrm>
          <a:prstGeom prst="rect">
            <a:avLst/>
          </a:prstGeom>
        </p:spPr>
      </p:pic>
      <p:sp>
        <p:nvSpPr>
          <p:cNvPr id="20" name="Rectangle 19">
            <a:extLst>
              <a:ext uri="{FF2B5EF4-FFF2-40B4-BE49-F238E27FC236}">
                <a16:creationId xmlns:a16="http://schemas.microsoft.com/office/drawing/2014/main" id="{3127DA28-7726-9FCF-2DA1-F9EE86B88FE7}"/>
              </a:ext>
            </a:extLst>
          </p:cNvPr>
          <p:cNvSpPr/>
          <p:nvPr/>
        </p:nvSpPr>
        <p:spPr>
          <a:xfrm>
            <a:off x="545690" y="1552353"/>
            <a:ext cx="4947898" cy="15031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984E7A7-5A3F-8E75-5C6C-790EE7291281}"/>
              </a:ext>
            </a:extLst>
          </p:cNvPr>
          <p:cNvSpPr/>
          <p:nvPr/>
        </p:nvSpPr>
        <p:spPr>
          <a:xfrm>
            <a:off x="495493" y="222883"/>
            <a:ext cx="4947898" cy="15031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F5081A6-BA4F-5BD9-7F80-05C18D86C82A}"/>
              </a:ext>
            </a:extLst>
          </p:cNvPr>
          <p:cNvSpPr txBox="1"/>
          <p:nvPr/>
        </p:nvSpPr>
        <p:spPr>
          <a:xfrm>
            <a:off x="8686800" y="4822906"/>
            <a:ext cx="914400" cy="307777"/>
          </a:xfrm>
          <a:prstGeom prst="rect">
            <a:avLst/>
          </a:prstGeom>
          <a:noFill/>
        </p:spPr>
        <p:txBody>
          <a:bodyPr wrap="square" rtlCol="0">
            <a:spAutoFit/>
          </a:bodyPr>
          <a:lstStyle/>
          <a:p>
            <a:r>
              <a:rPr lang="en-US" dirty="0"/>
              <a:t>25</a:t>
            </a:r>
          </a:p>
        </p:txBody>
      </p:sp>
    </p:spTree>
    <p:extLst>
      <p:ext uri="{BB962C8B-B14F-4D97-AF65-F5344CB8AC3E}">
        <p14:creationId xmlns:p14="http://schemas.microsoft.com/office/powerpoint/2010/main" val="60315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6"/>
                                        </p:tgtEl>
                                      </p:cBhvr>
                                    </p:animEffect>
                                    <p:anim calcmode="lin" valueType="num">
                                      <p:cBhvr>
                                        <p:cTn id="7" dur="1000"/>
                                        <p:tgtEl>
                                          <p:spTgt spid="6"/>
                                        </p:tgtEl>
                                        <p:attrNameLst>
                                          <p:attrName>ppt_x</p:attrName>
                                        </p:attrNameLst>
                                      </p:cBhvr>
                                      <p:tavLst>
                                        <p:tav tm="0">
                                          <p:val>
                                            <p:strVal val="ppt_x"/>
                                          </p:val>
                                        </p:tav>
                                        <p:tav tm="100000">
                                          <p:val>
                                            <p:strVal val="ppt_x"/>
                                          </p:val>
                                        </p:tav>
                                      </p:tavLst>
                                    </p:anim>
                                    <p:anim calcmode="lin" valueType="num">
                                      <p:cBhvr>
                                        <p:cTn id="8" dur="1000"/>
                                        <p:tgtEl>
                                          <p:spTgt spid="6"/>
                                        </p:tgtEl>
                                        <p:attrNameLst>
                                          <p:attrName>ppt_y</p:attrName>
                                        </p:attrNameLst>
                                      </p:cBhvr>
                                      <p:tavLst>
                                        <p:tav tm="0">
                                          <p:val>
                                            <p:strVal val="ppt_y"/>
                                          </p:val>
                                        </p:tav>
                                        <p:tav tm="100000">
                                          <p:val>
                                            <p:strVal val="ppt_y+.1"/>
                                          </p:val>
                                        </p:tav>
                                      </p:tavLst>
                                    </p:anim>
                                    <p:set>
                                      <p:cBhvr>
                                        <p:cTn id="9" dur="1" fill="hold">
                                          <p:stCondLst>
                                            <p:cond delay="999"/>
                                          </p:stCondLst>
                                        </p:cTn>
                                        <p:tgtEl>
                                          <p:spTgt spid="6"/>
                                        </p:tgtEl>
                                        <p:attrNameLst>
                                          <p:attrName>style.visibility</p:attrName>
                                        </p:attrNameLst>
                                      </p:cBhvr>
                                      <p:to>
                                        <p:strVal val="hidden"/>
                                      </p:to>
                                    </p:set>
                                  </p:childTnLst>
                                </p:cTn>
                              </p:par>
                              <p:par>
                                <p:cTn id="10" presetID="42" presetClass="exit" presetSubtype="0" fill="hold" grpId="0" nodeType="withEffect">
                                  <p:stCondLst>
                                    <p:cond delay="0"/>
                                  </p:stCondLst>
                                  <p:childTnLst>
                                    <p:animEffect transition="out" filter="fade">
                                      <p:cBhvr>
                                        <p:cTn id="11" dur="1000"/>
                                        <p:tgtEl>
                                          <p:spTgt spid="4"/>
                                        </p:tgtEl>
                                      </p:cBhvr>
                                    </p:animEffect>
                                    <p:anim calcmode="lin" valueType="num">
                                      <p:cBhvr>
                                        <p:cTn id="12" dur="1000"/>
                                        <p:tgtEl>
                                          <p:spTgt spid="4"/>
                                        </p:tgtEl>
                                        <p:attrNameLst>
                                          <p:attrName>ppt_x</p:attrName>
                                        </p:attrNameLst>
                                      </p:cBhvr>
                                      <p:tavLst>
                                        <p:tav tm="0">
                                          <p:val>
                                            <p:strVal val="ppt_x"/>
                                          </p:val>
                                        </p:tav>
                                        <p:tav tm="100000">
                                          <p:val>
                                            <p:strVal val="ppt_x"/>
                                          </p:val>
                                        </p:tav>
                                      </p:tavLst>
                                    </p:anim>
                                    <p:anim calcmode="lin" valueType="num">
                                      <p:cBhvr>
                                        <p:cTn id="13" dur="1000"/>
                                        <p:tgtEl>
                                          <p:spTgt spid="4"/>
                                        </p:tgtEl>
                                        <p:attrNameLst>
                                          <p:attrName>ppt_y</p:attrName>
                                        </p:attrNameLst>
                                      </p:cBhvr>
                                      <p:tavLst>
                                        <p:tav tm="0">
                                          <p:val>
                                            <p:strVal val="ppt_y"/>
                                          </p:val>
                                        </p:tav>
                                        <p:tav tm="100000">
                                          <p:val>
                                            <p:strVal val="ppt_y+.1"/>
                                          </p:val>
                                        </p:tav>
                                      </p:tavLst>
                                    </p:anim>
                                    <p:set>
                                      <p:cBhvr>
                                        <p:cTn id="14" dur="1" fill="hold">
                                          <p:stCondLst>
                                            <p:cond delay="999"/>
                                          </p:stCondLst>
                                        </p:cTn>
                                        <p:tgtEl>
                                          <p:spTgt spid="4"/>
                                        </p:tgtEl>
                                        <p:attrNameLst>
                                          <p:attrName>style.visibility</p:attrName>
                                        </p:attrNameLst>
                                      </p:cBhvr>
                                      <p:to>
                                        <p:strVal val="hidden"/>
                                      </p:to>
                                    </p:set>
                                  </p:childTnLst>
                                </p:cTn>
                              </p:par>
                              <p:par>
                                <p:cTn id="15" presetID="42" presetClass="exit" presetSubtype="0" fill="hold" grpId="0" nodeType="withEffect">
                                  <p:stCondLst>
                                    <p:cond delay="0"/>
                                  </p:stCondLst>
                                  <p:childTnLst>
                                    <p:animEffect transition="out" filter="fade">
                                      <p:cBhvr>
                                        <p:cTn id="16" dur="1000"/>
                                        <p:tgtEl>
                                          <p:spTgt spid="5"/>
                                        </p:tgtEl>
                                      </p:cBhvr>
                                    </p:animEffect>
                                    <p:anim calcmode="lin" valueType="num">
                                      <p:cBhvr>
                                        <p:cTn id="17" dur="1000"/>
                                        <p:tgtEl>
                                          <p:spTgt spid="5"/>
                                        </p:tgtEl>
                                        <p:attrNameLst>
                                          <p:attrName>ppt_x</p:attrName>
                                        </p:attrNameLst>
                                      </p:cBhvr>
                                      <p:tavLst>
                                        <p:tav tm="0">
                                          <p:val>
                                            <p:strVal val="ppt_x"/>
                                          </p:val>
                                        </p:tav>
                                        <p:tav tm="100000">
                                          <p:val>
                                            <p:strVal val="ppt_x"/>
                                          </p:val>
                                        </p:tav>
                                      </p:tavLst>
                                    </p:anim>
                                    <p:anim calcmode="lin" valueType="num">
                                      <p:cBhvr>
                                        <p:cTn id="18" dur="1000"/>
                                        <p:tgtEl>
                                          <p:spTgt spid="5"/>
                                        </p:tgtEl>
                                        <p:attrNameLst>
                                          <p:attrName>ppt_y</p:attrName>
                                        </p:attrNameLst>
                                      </p:cBhvr>
                                      <p:tavLst>
                                        <p:tav tm="0">
                                          <p:val>
                                            <p:strVal val="ppt_y"/>
                                          </p:val>
                                        </p:tav>
                                        <p:tav tm="100000">
                                          <p:val>
                                            <p:strVal val="ppt_y+.1"/>
                                          </p:val>
                                        </p:tav>
                                      </p:tavLst>
                                    </p:anim>
                                    <p:set>
                                      <p:cBhvr>
                                        <p:cTn id="19" dur="1" fill="hold">
                                          <p:stCondLst>
                                            <p:cond delay="999"/>
                                          </p:stCondLst>
                                        </p:cTn>
                                        <p:tgtEl>
                                          <p:spTgt spid="5"/>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ppt_x"/>
                                          </p:val>
                                        </p:tav>
                                        <p:tav tm="100000">
                                          <p:val>
                                            <p:strVal val="#ppt_x"/>
                                          </p:val>
                                        </p:tav>
                                      </p:tavLst>
                                    </p:anim>
                                    <p:anim calcmode="lin" valueType="num">
                                      <p:cBhvr additive="base">
                                        <p:cTn id="33" dur="500" fill="hold"/>
                                        <p:tgtEl>
                                          <p:spTgt spid="15"/>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additive="base">
                                        <p:cTn id="36" dur="500" fill="hold"/>
                                        <p:tgtEl>
                                          <p:spTgt spid="13"/>
                                        </p:tgtEl>
                                        <p:attrNameLst>
                                          <p:attrName>ppt_x</p:attrName>
                                        </p:attrNameLst>
                                      </p:cBhvr>
                                      <p:tavLst>
                                        <p:tav tm="0">
                                          <p:val>
                                            <p:strVal val="#ppt_x"/>
                                          </p:val>
                                        </p:tav>
                                        <p:tav tm="100000">
                                          <p:val>
                                            <p:strVal val="#ppt_x"/>
                                          </p:val>
                                        </p:tav>
                                      </p:tavLst>
                                    </p:anim>
                                    <p:anim calcmode="lin" valueType="num">
                                      <p:cBhvr additive="base">
                                        <p:cTn id="3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xit" presetSubtype="4" fill="hold" nodeType="clickEffect">
                                  <p:stCondLst>
                                    <p:cond delay="0"/>
                                  </p:stCondLst>
                                  <p:childTnLst>
                                    <p:anim calcmode="lin" valueType="num">
                                      <p:cBhvr additive="base">
                                        <p:cTn id="41" dur="500"/>
                                        <p:tgtEl>
                                          <p:spTgt spid="9"/>
                                        </p:tgtEl>
                                        <p:attrNameLst>
                                          <p:attrName>ppt_x</p:attrName>
                                        </p:attrNameLst>
                                      </p:cBhvr>
                                      <p:tavLst>
                                        <p:tav tm="0">
                                          <p:val>
                                            <p:strVal val="ppt_x"/>
                                          </p:val>
                                        </p:tav>
                                        <p:tav tm="100000">
                                          <p:val>
                                            <p:strVal val="ppt_x"/>
                                          </p:val>
                                        </p:tav>
                                      </p:tavLst>
                                    </p:anim>
                                    <p:anim calcmode="lin" valueType="num">
                                      <p:cBhvr additive="base">
                                        <p:cTn id="42" dur="500"/>
                                        <p:tgtEl>
                                          <p:spTgt spid="9"/>
                                        </p:tgtEl>
                                        <p:attrNameLst>
                                          <p:attrName>ppt_y</p:attrName>
                                        </p:attrNameLst>
                                      </p:cBhvr>
                                      <p:tavLst>
                                        <p:tav tm="0">
                                          <p:val>
                                            <p:strVal val="ppt_y"/>
                                          </p:val>
                                        </p:tav>
                                        <p:tav tm="100000">
                                          <p:val>
                                            <p:strVal val="1+ppt_h/2"/>
                                          </p:val>
                                        </p:tav>
                                      </p:tavLst>
                                    </p:anim>
                                    <p:set>
                                      <p:cBhvr>
                                        <p:cTn id="43" dur="1" fill="hold">
                                          <p:stCondLst>
                                            <p:cond delay="499"/>
                                          </p:stCondLst>
                                        </p:cTn>
                                        <p:tgtEl>
                                          <p:spTgt spid="9"/>
                                        </p:tgtEl>
                                        <p:attrNameLst>
                                          <p:attrName>style.visibility</p:attrName>
                                        </p:attrNameLst>
                                      </p:cBhvr>
                                      <p:to>
                                        <p:strVal val="hidden"/>
                                      </p:to>
                                    </p:set>
                                  </p:childTnLst>
                                </p:cTn>
                              </p:par>
                              <p:par>
                                <p:cTn id="44" presetID="2" presetClass="exit" presetSubtype="4" fill="hold" nodeType="withEffect">
                                  <p:stCondLst>
                                    <p:cond delay="0"/>
                                  </p:stCondLst>
                                  <p:childTnLst>
                                    <p:anim calcmode="lin" valueType="num">
                                      <p:cBhvr additive="base">
                                        <p:cTn id="45" dur="500"/>
                                        <p:tgtEl>
                                          <p:spTgt spid="11"/>
                                        </p:tgtEl>
                                        <p:attrNameLst>
                                          <p:attrName>ppt_x</p:attrName>
                                        </p:attrNameLst>
                                      </p:cBhvr>
                                      <p:tavLst>
                                        <p:tav tm="0">
                                          <p:val>
                                            <p:strVal val="ppt_x"/>
                                          </p:val>
                                        </p:tav>
                                        <p:tav tm="100000">
                                          <p:val>
                                            <p:strVal val="ppt_x"/>
                                          </p:val>
                                        </p:tav>
                                      </p:tavLst>
                                    </p:anim>
                                    <p:anim calcmode="lin" valueType="num">
                                      <p:cBhvr additive="base">
                                        <p:cTn id="46" dur="500"/>
                                        <p:tgtEl>
                                          <p:spTgt spid="11"/>
                                        </p:tgtEl>
                                        <p:attrNameLst>
                                          <p:attrName>ppt_y</p:attrName>
                                        </p:attrNameLst>
                                      </p:cBhvr>
                                      <p:tavLst>
                                        <p:tav tm="0">
                                          <p:val>
                                            <p:strVal val="ppt_y"/>
                                          </p:val>
                                        </p:tav>
                                        <p:tav tm="100000">
                                          <p:val>
                                            <p:strVal val="1+ppt_h/2"/>
                                          </p:val>
                                        </p:tav>
                                      </p:tavLst>
                                    </p:anim>
                                    <p:set>
                                      <p:cBhvr>
                                        <p:cTn id="47" dur="1" fill="hold">
                                          <p:stCondLst>
                                            <p:cond delay="499"/>
                                          </p:stCondLst>
                                        </p:cTn>
                                        <p:tgtEl>
                                          <p:spTgt spid="11"/>
                                        </p:tgtEl>
                                        <p:attrNameLst>
                                          <p:attrName>style.visibility</p:attrName>
                                        </p:attrNameLst>
                                      </p:cBhvr>
                                      <p:to>
                                        <p:strVal val="hidden"/>
                                      </p:to>
                                    </p:set>
                                  </p:childTnLst>
                                </p:cTn>
                              </p:par>
                              <p:par>
                                <p:cTn id="48" presetID="2" presetClass="exit" presetSubtype="4" fill="hold" nodeType="withEffect">
                                  <p:stCondLst>
                                    <p:cond delay="0"/>
                                  </p:stCondLst>
                                  <p:childTnLst>
                                    <p:anim calcmode="lin" valueType="num">
                                      <p:cBhvr additive="base">
                                        <p:cTn id="49" dur="500"/>
                                        <p:tgtEl>
                                          <p:spTgt spid="15"/>
                                        </p:tgtEl>
                                        <p:attrNameLst>
                                          <p:attrName>ppt_x</p:attrName>
                                        </p:attrNameLst>
                                      </p:cBhvr>
                                      <p:tavLst>
                                        <p:tav tm="0">
                                          <p:val>
                                            <p:strVal val="ppt_x"/>
                                          </p:val>
                                        </p:tav>
                                        <p:tav tm="100000">
                                          <p:val>
                                            <p:strVal val="ppt_x"/>
                                          </p:val>
                                        </p:tav>
                                      </p:tavLst>
                                    </p:anim>
                                    <p:anim calcmode="lin" valueType="num">
                                      <p:cBhvr additive="base">
                                        <p:cTn id="50" dur="500"/>
                                        <p:tgtEl>
                                          <p:spTgt spid="15"/>
                                        </p:tgtEl>
                                        <p:attrNameLst>
                                          <p:attrName>ppt_y</p:attrName>
                                        </p:attrNameLst>
                                      </p:cBhvr>
                                      <p:tavLst>
                                        <p:tav tm="0">
                                          <p:val>
                                            <p:strVal val="ppt_y"/>
                                          </p:val>
                                        </p:tav>
                                        <p:tav tm="100000">
                                          <p:val>
                                            <p:strVal val="1+ppt_h/2"/>
                                          </p:val>
                                        </p:tav>
                                      </p:tavLst>
                                    </p:anim>
                                    <p:set>
                                      <p:cBhvr>
                                        <p:cTn id="51" dur="1" fill="hold">
                                          <p:stCondLst>
                                            <p:cond delay="499"/>
                                          </p:stCondLst>
                                        </p:cTn>
                                        <p:tgtEl>
                                          <p:spTgt spid="15"/>
                                        </p:tgtEl>
                                        <p:attrNameLst>
                                          <p:attrName>style.visibility</p:attrName>
                                        </p:attrNameLst>
                                      </p:cBhvr>
                                      <p:to>
                                        <p:strVal val="hidden"/>
                                      </p:to>
                                    </p:set>
                                  </p:childTnLst>
                                </p:cTn>
                              </p:par>
                              <p:par>
                                <p:cTn id="52" presetID="2" presetClass="exit" presetSubtype="4" fill="hold" nodeType="withEffect">
                                  <p:stCondLst>
                                    <p:cond delay="0"/>
                                  </p:stCondLst>
                                  <p:childTnLst>
                                    <p:anim calcmode="lin" valueType="num">
                                      <p:cBhvr additive="base">
                                        <p:cTn id="53" dur="500"/>
                                        <p:tgtEl>
                                          <p:spTgt spid="13"/>
                                        </p:tgtEl>
                                        <p:attrNameLst>
                                          <p:attrName>ppt_x</p:attrName>
                                        </p:attrNameLst>
                                      </p:cBhvr>
                                      <p:tavLst>
                                        <p:tav tm="0">
                                          <p:val>
                                            <p:strVal val="ppt_x"/>
                                          </p:val>
                                        </p:tav>
                                        <p:tav tm="100000">
                                          <p:val>
                                            <p:strVal val="ppt_x"/>
                                          </p:val>
                                        </p:tav>
                                      </p:tavLst>
                                    </p:anim>
                                    <p:anim calcmode="lin" valueType="num">
                                      <p:cBhvr additive="base">
                                        <p:cTn id="54" dur="500"/>
                                        <p:tgtEl>
                                          <p:spTgt spid="13"/>
                                        </p:tgtEl>
                                        <p:attrNameLst>
                                          <p:attrName>ppt_y</p:attrName>
                                        </p:attrNameLst>
                                      </p:cBhvr>
                                      <p:tavLst>
                                        <p:tav tm="0">
                                          <p:val>
                                            <p:strVal val="ppt_y"/>
                                          </p:val>
                                        </p:tav>
                                        <p:tav tm="100000">
                                          <p:val>
                                            <p:strVal val="1+ppt_h/2"/>
                                          </p:val>
                                        </p:tav>
                                      </p:tavLst>
                                    </p:anim>
                                    <p:set>
                                      <p:cBhvr>
                                        <p:cTn id="55" dur="1" fill="hold">
                                          <p:stCondLst>
                                            <p:cond delay="499"/>
                                          </p:stCondLst>
                                        </p:cTn>
                                        <p:tgtEl>
                                          <p:spTgt spid="13"/>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21"/>
                                        </p:tgtEl>
                                        <p:attrNameLst>
                                          <p:attrName>style.visibility</p:attrName>
                                        </p:attrNameLst>
                                      </p:cBhvr>
                                      <p:to>
                                        <p:strVal val="visible"/>
                                      </p:to>
                                    </p:set>
                                    <p:anim calcmode="lin" valueType="num">
                                      <p:cBhvr additive="base">
                                        <p:cTn id="60" dur="500" fill="hold"/>
                                        <p:tgtEl>
                                          <p:spTgt spid="21"/>
                                        </p:tgtEl>
                                        <p:attrNameLst>
                                          <p:attrName>ppt_x</p:attrName>
                                        </p:attrNameLst>
                                      </p:cBhvr>
                                      <p:tavLst>
                                        <p:tav tm="0">
                                          <p:val>
                                            <p:strVal val="#ppt_x"/>
                                          </p:val>
                                        </p:tav>
                                        <p:tav tm="100000">
                                          <p:val>
                                            <p:strVal val="#ppt_x"/>
                                          </p:val>
                                        </p:tav>
                                      </p:tavLst>
                                    </p:anim>
                                    <p:anim calcmode="lin" valueType="num">
                                      <p:cBhvr additive="base">
                                        <p:cTn id="61" dur="500" fill="hold"/>
                                        <p:tgtEl>
                                          <p:spTgt spid="21"/>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17"/>
                                        </p:tgtEl>
                                        <p:attrNameLst>
                                          <p:attrName>style.visibility</p:attrName>
                                        </p:attrNameLst>
                                      </p:cBhvr>
                                      <p:to>
                                        <p:strVal val="visible"/>
                                      </p:to>
                                    </p:set>
                                    <p:anim calcmode="lin" valueType="num">
                                      <p:cBhvr additive="base">
                                        <p:cTn id="64" dur="500" fill="hold"/>
                                        <p:tgtEl>
                                          <p:spTgt spid="17"/>
                                        </p:tgtEl>
                                        <p:attrNameLst>
                                          <p:attrName>ppt_x</p:attrName>
                                        </p:attrNameLst>
                                      </p:cBhvr>
                                      <p:tavLst>
                                        <p:tav tm="0">
                                          <p:val>
                                            <p:strVal val="#ppt_x"/>
                                          </p:val>
                                        </p:tav>
                                        <p:tav tm="100000">
                                          <p:val>
                                            <p:strVal val="#ppt_x"/>
                                          </p:val>
                                        </p:tav>
                                      </p:tavLst>
                                    </p:anim>
                                    <p:anim calcmode="lin" valueType="num">
                                      <p:cBhvr additive="base">
                                        <p:cTn id="65" dur="500" fill="hold"/>
                                        <p:tgtEl>
                                          <p:spTgt spid="17"/>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20"/>
                                        </p:tgtEl>
                                        <p:attrNameLst>
                                          <p:attrName>style.visibility</p:attrName>
                                        </p:attrNameLst>
                                      </p:cBhvr>
                                      <p:to>
                                        <p:strVal val="visible"/>
                                      </p:to>
                                    </p:set>
                                    <p:anim calcmode="lin" valueType="num">
                                      <p:cBhvr additive="base">
                                        <p:cTn id="68" dur="500" fill="hold"/>
                                        <p:tgtEl>
                                          <p:spTgt spid="20"/>
                                        </p:tgtEl>
                                        <p:attrNameLst>
                                          <p:attrName>ppt_x</p:attrName>
                                        </p:attrNameLst>
                                      </p:cBhvr>
                                      <p:tavLst>
                                        <p:tav tm="0">
                                          <p:val>
                                            <p:strVal val="#ppt_x"/>
                                          </p:val>
                                        </p:tav>
                                        <p:tav tm="100000">
                                          <p:val>
                                            <p:strVal val="#ppt_x"/>
                                          </p:val>
                                        </p:tav>
                                      </p:tavLst>
                                    </p:anim>
                                    <p:anim calcmode="lin" valueType="num">
                                      <p:cBhvr additive="base">
                                        <p:cTn id="69" dur="500" fill="hold"/>
                                        <p:tgtEl>
                                          <p:spTgt spid="20"/>
                                        </p:tgtEl>
                                        <p:attrNameLst>
                                          <p:attrName>ppt_y</p:attrName>
                                        </p:attrNameLst>
                                      </p:cBhvr>
                                      <p:tavLst>
                                        <p:tav tm="0">
                                          <p:val>
                                            <p:strVal val="1+#ppt_h/2"/>
                                          </p:val>
                                        </p:tav>
                                        <p:tav tm="100000">
                                          <p:val>
                                            <p:strVal val="#ppt_y"/>
                                          </p:val>
                                        </p:tav>
                                      </p:tavLst>
                                    </p:anim>
                                  </p:childTnLst>
                                </p:cTn>
                              </p:par>
                              <p:par>
                                <p:cTn id="70" presetID="2" presetClass="entr" presetSubtype="4" fill="hold" nodeType="withEffect">
                                  <p:stCondLst>
                                    <p:cond delay="0"/>
                                  </p:stCondLst>
                                  <p:childTnLst>
                                    <p:set>
                                      <p:cBhvr>
                                        <p:cTn id="71" dur="1" fill="hold">
                                          <p:stCondLst>
                                            <p:cond delay="0"/>
                                          </p:stCondLst>
                                        </p:cTn>
                                        <p:tgtEl>
                                          <p:spTgt spid="19"/>
                                        </p:tgtEl>
                                        <p:attrNameLst>
                                          <p:attrName>style.visibility</p:attrName>
                                        </p:attrNameLst>
                                      </p:cBhvr>
                                      <p:to>
                                        <p:strVal val="visible"/>
                                      </p:to>
                                    </p:set>
                                    <p:anim calcmode="lin" valueType="num">
                                      <p:cBhvr additive="base">
                                        <p:cTn id="72" dur="500" fill="hold"/>
                                        <p:tgtEl>
                                          <p:spTgt spid="19"/>
                                        </p:tgtEl>
                                        <p:attrNameLst>
                                          <p:attrName>ppt_x</p:attrName>
                                        </p:attrNameLst>
                                      </p:cBhvr>
                                      <p:tavLst>
                                        <p:tav tm="0">
                                          <p:val>
                                            <p:strVal val="#ppt_x"/>
                                          </p:val>
                                        </p:tav>
                                        <p:tav tm="100000">
                                          <p:val>
                                            <p:strVal val="#ppt_x"/>
                                          </p:val>
                                        </p:tav>
                                      </p:tavLst>
                                    </p:anim>
                                    <p:anim calcmode="lin" valueType="num">
                                      <p:cBhvr additive="base">
                                        <p:cTn id="7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5" grpId="0"/>
      <p:bldP spid="20" grpId="0" animBg="1"/>
      <p:bldP spid="2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8A7837-8CE9-41A8-F71A-9D49A90F8AE7}"/>
              </a:ext>
            </a:extLst>
          </p:cNvPr>
          <p:cNvPicPr>
            <a:picLocks noChangeAspect="1"/>
          </p:cNvPicPr>
          <p:nvPr/>
        </p:nvPicPr>
        <p:blipFill rotWithShape="1">
          <a:blip r:embed="rId3"/>
          <a:srcRect b="56957"/>
          <a:stretch/>
        </p:blipFill>
        <p:spPr>
          <a:xfrm>
            <a:off x="424066" y="443817"/>
            <a:ext cx="4976610" cy="377714"/>
          </a:xfrm>
          <a:prstGeom prst="rect">
            <a:avLst/>
          </a:prstGeom>
        </p:spPr>
      </p:pic>
      <p:pic>
        <p:nvPicPr>
          <p:cNvPr id="7" name="Picture 6">
            <a:extLst>
              <a:ext uri="{FF2B5EF4-FFF2-40B4-BE49-F238E27FC236}">
                <a16:creationId xmlns:a16="http://schemas.microsoft.com/office/drawing/2014/main" id="{AB8F44D5-3772-B09A-4F9D-D045E1599BFE}"/>
              </a:ext>
            </a:extLst>
          </p:cNvPr>
          <p:cNvPicPr>
            <a:picLocks noChangeAspect="1"/>
          </p:cNvPicPr>
          <p:nvPr/>
        </p:nvPicPr>
        <p:blipFill>
          <a:blip r:embed="rId4"/>
          <a:stretch>
            <a:fillRect/>
          </a:stretch>
        </p:blipFill>
        <p:spPr>
          <a:xfrm>
            <a:off x="435656" y="3643441"/>
            <a:ext cx="2476715" cy="281964"/>
          </a:xfrm>
          <a:prstGeom prst="rect">
            <a:avLst/>
          </a:prstGeom>
        </p:spPr>
      </p:pic>
      <p:pic>
        <p:nvPicPr>
          <p:cNvPr id="9" name="Picture 8">
            <a:extLst>
              <a:ext uri="{FF2B5EF4-FFF2-40B4-BE49-F238E27FC236}">
                <a16:creationId xmlns:a16="http://schemas.microsoft.com/office/drawing/2014/main" id="{6CE33022-AB9C-B64B-79CD-23D308D38783}"/>
              </a:ext>
            </a:extLst>
          </p:cNvPr>
          <p:cNvPicPr>
            <a:picLocks noChangeAspect="1"/>
          </p:cNvPicPr>
          <p:nvPr/>
        </p:nvPicPr>
        <p:blipFill>
          <a:blip r:embed="rId5"/>
          <a:stretch>
            <a:fillRect/>
          </a:stretch>
        </p:blipFill>
        <p:spPr>
          <a:xfrm>
            <a:off x="424066" y="1535360"/>
            <a:ext cx="3756986" cy="1615580"/>
          </a:xfrm>
          <a:prstGeom prst="rect">
            <a:avLst/>
          </a:prstGeom>
        </p:spPr>
      </p:pic>
      <p:sp>
        <p:nvSpPr>
          <p:cNvPr id="10" name="Arrow: Down 9">
            <a:extLst>
              <a:ext uri="{FF2B5EF4-FFF2-40B4-BE49-F238E27FC236}">
                <a16:creationId xmlns:a16="http://schemas.microsoft.com/office/drawing/2014/main" id="{24BB00C8-2E2E-9BFF-CCAD-8BE5DADA3157}"/>
              </a:ext>
            </a:extLst>
          </p:cNvPr>
          <p:cNvSpPr/>
          <p:nvPr/>
        </p:nvSpPr>
        <p:spPr>
          <a:xfrm>
            <a:off x="1268361" y="3150940"/>
            <a:ext cx="302342" cy="432918"/>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8AAA963-FCEE-24A2-B4F5-1239C27D6450}"/>
              </a:ext>
            </a:extLst>
          </p:cNvPr>
          <p:cNvPicPr>
            <a:picLocks noChangeAspect="1"/>
          </p:cNvPicPr>
          <p:nvPr/>
        </p:nvPicPr>
        <p:blipFill>
          <a:blip r:embed="rId6"/>
          <a:stretch>
            <a:fillRect/>
          </a:stretch>
        </p:blipFill>
        <p:spPr>
          <a:xfrm>
            <a:off x="4572000" y="1535360"/>
            <a:ext cx="3825572" cy="3048264"/>
          </a:xfrm>
          <a:prstGeom prst="rect">
            <a:avLst/>
          </a:prstGeom>
        </p:spPr>
      </p:pic>
      <p:sp>
        <p:nvSpPr>
          <p:cNvPr id="13" name="Rectangle 12">
            <a:extLst>
              <a:ext uri="{FF2B5EF4-FFF2-40B4-BE49-F238E27FC236}">
                <a16:creationId xmlns:a16="http://schemas.microsoft.com/office/drawing/2014/main" id="{303A0106-4ABF-8867-3136-ECF3B38605DF}"/>
              </a:ext>
            </a:extLst>
          </p:cNvPr>
          <p:cNvSpPr/>
          <p:nvPr/>
        </p:nvSpPr>
        <p:spPr>
          <a:xfrm>
            <a:off x="5250426" y="3001297"/>
            <a:ext cx="1268361" cy="14964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5BCCC6E-4E8B-0308-7D72-D2B17F6C678A}"/>
              </a:ext>
            </a:extLst>
          </p:cNvPr>
          <p:cNvSpPr txBox="1"/>
          <p:nvPr/>
        </p:nvSpPr>
        <p:spPr>
          <a:xfrm>
            <a:off x="8686800" y="4822906"/>
            <a:ext cx="914400" cy="307777"/>
          </a:xfrm>
          <a:prstGeom prst="rect">
            <a:avLst/>
          </a:prstGeom>
          <a:noFill/>
        </p:spPr>
        <p:txBody>
          <a:bodyPr wrap="square" rtlCol="0">
            <a:spAutoFit/>
          </a:bodyPr>
          <a:lstStyle/>
          <a:p>
            <a:r>
              <a:rPr lang="en-US" dirty="0"/>
              <a:t>26</a:t>
            </a:r>
          </a:p>
        </p:txBody>
      </p:sp>
    </p:spTree>
    <p:extLst>
      <p:ext uri="{BB962C8B-B14F-4D97-AF65-F5344CB8AC3E}">
        <p14:creationId xmlns:p14="http://schemas.microsoft.com/office/powerpoint/2010/main" val="3955870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24" name="Google Shape;142;p26">
            <a:extLst>
              <a:ext uri="{FF2B5EF4-FFF2-40B4-BE49-F238E27FC236}">
                <a16:creationId xmlns:a16="http://schemas.microsoft.com/office/drawing/2014/main" id="{23858E3D-4CEE-1239-AEEB-F0BEED263F4D}"/>
              </a:ext>
            </a:extLst>
          </p:cNvPr>
          <p:cNvSpPr/>
          <p:nvPr/>
        </p:nvSpPr>
        <p:spPr>
          <a:xfrm rot="10800000" flipH="1">
            <a:off x="0" y="2393156"/>
            <a:ext cx="9072563" cy="275034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050" name="Picture 2" descr="Buy Cardiac Arrest Prediction Using Machine Learning Model Book Online at  Low Prices in India | Cardiac Arrest Prediction Using Machine Learning  Model Reviews &amp; Ratings - Amazon.in">
            <a:extLst>
              <a:ext uri="{FF2B5EF4-FFF2-40B4-BE49-F238E27FC236}">
                <a16:creationId xmlns:a16="http://schemas.microsoft.com/office/drawing/2014/main" id="{8268F708-B1C9-8958-62E0-B361FB67B9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9759" y="1"/>
            <a:ext cx="3575304" cy="6236494"/>
          </a:xfrm>
          <a:prstGeom prst="rect">
            <a:avLst/>
          </a:prstGeom>
          <a:noFill/>
          <a:extLst>
            <a:ext uri="{909E8E84-426E-40DD-AFC4-6F175D3DCCD1}">
              <a14:hiddenFill xmlns:a14="http://schemas.microsoft.com/office/drawing/2010/main">
                <a:solidFill>
                  <a:srgbClr val="FFFFFF"/>
                </a:solidFill>
              </a14:hiddenFill>
            </a:ext>
          </a:extLst>
        </p:spPr>
      </p:pic>
      <p:sp>
        <p:nvSpPr>
          <p:cNvPr id="27" name="Google Shape;141;p26">
            <a:extLst>
              <a:ext uri="{FF2B5EF4-FFF2-40B4-BE49-F238E27FC236}">
                <a16:creationId xmlns:a16="http://schemas.microsoft.com/office/drawing/2014/main" id="{8A5EB278-9C3E-3213-BEAA-97D94FA81F7A}"/>
              </a:ext>
            </a:extLst>
          </p:cNvPr>
          <p:cNvSpPr txBox="1">
            <a:spLocks/>
          </p:cNvSpPr>
          <p:nvPr/>
        </p:nvSpPr>
        <p:spPr>
          <a:xfrm>
            <a:off x="3009240" y="531796"/>
            <a:ext cx="3516256" cy="88976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r>
              <a:rPr lang="en-US" sz="3600" dirty="0"/>
              <a:t>Introduction</a:t>
            </a:r>
          </a:p>
        </p:txBody>
      </p:sp>
      <p:sp>
        <p:nvSpPr>
          <p:cNvPr id="2" name="TextBox 1">
            <a:extLst>
              <a:ext uri="{FF2B5EF4-FFF2-40B4-BE49-F238E27FC236}">
                <a16:creationId xmlns:a16="http://schemas.microsoft.com/office/drawing/2014/main" id="{C30DD40B-D8F0-12E1-9C10-1F0ADFAC6476}"/>
              </a:ext>
            </a:extLst>
          </p:cNvPr>
          <p:cNvSpPr txBox="1"/>
          <p:nvPr/>
        </p:nvSpPr>
        <p:spPr>
          <a:xfrm>
            <a:off x="8833247" y="4746423"/>
            <a:ext cx="914400" cy="307777"/>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2769761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7;p27">
            <a:extLst>
              <a:ext uri="{FF2B5EF4-FFF2-40B4-BE49-F238E27FC236}">
                <a16:creationId xmlns:a16="http://schemas.microsoft.com/office/drawing/2014/main" id="{D0306577-8C32-DEDD-0B53-3D29BFDF4773}"/>
              </a:ext>
            </a:extLst>
          </p:cNvPr>
          <p:cNvSpPr/>
          <p:nvPr/>
        </p:nvSpPr>
        <p:spPr>
          <a:xfrm rot="5400000">
            <a:off x="3954066" y="-3954065"/>
            <a:ext cx="1235868" cy="914400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2;p32">
            <a:extLst>
              <a:ext uri="{FF2B5EF4-FFF2-40B4-BE49-F238E27FC236}">
                <a16:creationId xmlns:a16="http://schemas.microsoft.com/office/drawing/2014/main" id="{CF10A4B4-3DFF-42BE-6FB3-48EED66338BC}"/>
              </a:ext>
            </a:extLst>
          </p:cNvPr>
          <p:cNvSpPr txBox="1">
            <a:spLocks noGrp="1"/>
          </p:cNvSpPr>
          <p:nvPr>
            <p:ph type="ctrTitle"/>
          </p:nvPr>
        </p:nvSpPr>
        <p:spPr>
          <a:xfrm>
            <a:off x="1267834" y="182165"/>
            <a:ext cx="6790316" cy="69294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solidFill>
                  <a:schemeClr val="lt1"/>
                </a:solidFill>
              </a:rPr>
              <a:t>Heart Disease Prediction Web App</a:t>
            </a:r>
            <a:endParaRPr dirty="0">
              <a:solidFill>
                <a:schemeClr val="lt1"/>
              </a:solidFill>
            </a:endParaRPr>
          </a:p>
        </p:txBody>
      </p:sp>
      <p:pic>
        <p:nvPicPr>
          <p:cNvPr id="6" name="Picture 5">
            <a:extLst>
              <a:ext uri="{FF2B5EF4-FFF2-40B4-BE49-F238E27FC236}">
                <a16:creationId xmlns:a16="http://schemas.microsoft.com/office/drawing/2014/main" id="{AB163644-08A7-2512-8CCE-0F52DFBB84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216" y="1557339"/>
            <a:ext cx="1590674" cy="1193006"/>
          </a:xfrm>
          <a:prstGeom prst="rect">
            <a:avLst/>
          </a:prstGeom>
        </p:spPr>
      </p:pic>
      <p:sp>
        <p:nvSpPr>
          <p:cNvPr id="7" name="Content Placeholder 2">
            <a:extLst>
              <a:ext uri="{FF2B5EF4-FFF2-40B4-BE49-F238E27FC236}">
                <a16:creationId xmlns:a16="http://schemas.microsoft.com/office/drawing/2014/main" id="{358CACA2-83A0-C1E0-7AC6-0520977CEAA9}"/>
              </a:ext>
            </a:extLst>
          </p:cNvPr>
          <p:cNvSpPr txBox="1">
            <a:spLocks/>
          </p:cNvSpPr>
          <p:nvPr/>
        </p:nvSpPr>
        <p:spPr>
          <a:xfrm>
            <a:off x="128407" y="2903005"/>
            <a:ext cx="3011450" cy="40011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b="1" dirty="0">
                <a:latin typeface="Livvic" pitchFamily="2" charset="0"/>
              </a:rPr>
              <a:t>Web Framework</a:t>
            </a:r>
          </a:p>
        </p:txBody>
      </p:sp>
      <p:sp>
        <p:nvSpPr>
          <p:cNvPr id="8" name="Content Placeholder 2">
            <a:extLst>
              <a:ext uri="{FF2B5EF4-FFF2-40B4-BE49-F238E27FC236}">
                <a16:creationId xmlns:a16="http://schemas.microsoft.com/office/drawing/2014/main" id="{AED42512-FA68-ABB2-2E47-F7FD5C0E30F1}"/>
              </a:ext>
            </a:extLst>
          </p:cNvPr>
          <p:cNvSpPr txBox="1">
            <a:spLocks/>
          </p:cNvSpPr>
          <p:nvPr/>
        </p:nvSpPr>
        <p:spPr>
          <a:xfrm>
            <a:off x="357188" y="3329983"/>
            <a:ext cx="2553889" cy="108749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300" dirty="0">
                <a:latin typeface="Catamaran Light" panose="020B0604020202020204" charset="0"/>
                <a:cs typeface="Catamaran Light" panose="020B0604020202020204" charset="0"/>
              </a:rPr>
              <a:t>Flask enables rapid development and deployment of web applications thanks to its straightforward structure and user-friendly interface.</a:t>
            </a:r>
          </a:p>
        </p:txBody>
      </p:sp>
      <p:pic>
        <p:nvPicPr>
          <p:cNvPr id="1026" name="Picture 2" descr="FUNDAMENTALS OF PYTHON PROGRAMMING (SF ...">
            <a:extLst>
              <a:ext uri="{FF2B5EF4-FFF2-40B4-BE49-F238E27FC236}">
                <a16:creationId xmlns:a16="http://schemas.microsoft.com/office/drawing/2014/main" id="{871D3726-4F1E-1B94-AB20-EFA8D3FBFE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2296" y="1397818"/>
            <a:ext cx="2541391" cy="1423179"/>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886697B6-4117-41E7-74D9-8E11F81B0DB2}"/>
              </a:ext>
            </a:extLst>
          </p:cNvPr>
          <p:cNvSpPr txBox="1">
            <a:spLocks/>
          </p:cNvSpPr>
          <p:nvPr/>
        </p:nvSpPr>
        <p:spPr>
          <a:xfrm>
            <a:off x="3292792" y="3329983"/>
            <a:ext cx="2558416" cy="138209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300" dirty="0">
                <a:latin typeface="Catamaran Light" panose="020B0604020202020204" charset="0"/>
                <a:cs typeface="Catamaran Light" panose="020B0604020202020204" charset="0"/>
              </a:rPr>
              <a:t>The vast collection of libraries available in Python empowers us to utilize a diverse array of robust packages and modules for our project.</a:t>
            </a:r>
          </a:p>
        </p:txBody>
      </p:sp>
      <p:sp>
        <p:nvSpPr>
          <p:cNvPr id="10" name="Content Placeholder 2">
            <a:extLst>
              <a:ext uri="{FF2B5EF4-FFF2-40B4-BE49-F238E27FC236}">
                <a16:creationId xmlns:a16="http://schemas.microsoft.com/office/drawing/2014/main" id="{4735AFFD-84B0-AC83-D3E4-24F04379488C}"/>
              </a:ext>
            </a:extLst>
          </p:cNvPr>
          <p:cNvSpPr txBox="1">
            <a:spLocks/>
          </p:cNvSpPr>
          <p:nvPr/>
        </p:nvSpPr>
        <p:spPr>
          <a:xfrm>
            <a:off x="3085739" y="2899569"/>
            <a:ext cx="3154503" cy="40011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b="1" dirty="0">
                <a:latin typeface="Livvic" pitchFamily="2" charset="0"/>
              </a:rPr>
              <a:t>Programming Language</a:t>
            </a:r>
          </a:p>
        </p:txBody>
      </p:sp>
      <p:pic>
        <p:nvPicPr>
          <p:cNvPr id="1028" name="Picture 4" descr="CSS logo and symbol, meaning, history, PNG">
            <a:extLst>
              <a:ext uri="{FF2B5EF4-FFF2-40B4-BE49-F238E27FC236}">
                <a16:creationId xmlns:a16="http://schemas.microsoft.com/office/drawing/2014/main" id="{471127C9-0AE3-4709-D694-9BE7E22614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5093" y="1301290"/>
            <a:ext cx="2438400" cy="1519707"/>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a:extLst>
              <a:ext uri="{FF2B5EF4-FFF2-40B4-BE49-F238E27FC236}">
                <a16:creationId xmlns:a16="http://schemas.microsoft.com/office/drawing/2014/main" id="{AC397A47-F0EA-2FFE-4EFA-12BB9B6D59CB}"/>
              </a:ext>
            </a:extLst>
          </p:cNvPr>
          <p:cNvSpPr txBox="1">
            <a:spLocks/>
          </p:cNvSpPr>
          <p:nvPr/>
        </p:nvSpPr>
        <p:spPr>
          <a:xfrm>
            <a:off x="6097189" y="2916559"/>
            <a:ext cx="3154503" cy="40011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b="1" dirty="0">
                <a:latin typeface="Livvic" pitchFamily="2" charset="0"/>
              </a:rPr>
              <a:t>Styling</a:t>
            </a:r>
          </a:p>
        </p:txBody>
      </p:sp>
      <p:sp>
        <p:nvSpPr>
          <p:cNvPr id="12" name="Content Placeholder 2">
            <a:extLst>
              <a:ext uri="{FF2B5EF4-FFF2-40B4-BE49-F238E27FC236}">
                <a16:creationId xmlns:a16="http://schemas.microsoft.com/office/drawing/2014/main" id="{73607D20-E7AB-8FAE-A37E-0C215C55A6C3}"/>
              </a:ext>
            </a:extLst>
          </p:cNvPr>
          <p:cNvSpPr txBox="1">
            <a:spLocks/>
          </p:cNvSpPr>
          <p:nvPr/>
        </p:nvSpPr>
        <p:spPr>
          <a:xfrm>
            <a:off x="6405084" y="3329983"/>
            <a:ext cx="2558416" cy="118501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300" dirty="0">
                <a:latin typeface="Catamaran Light" panose="020B0604020202020204" charset="0"/>
                <a:cs typeface="Catamaran Light" panose="020B0604020202020204" charset="0"/>
              </a:rPr>
              <a:t>The rich assortment of components in CSS enables us to craft visually attractive and uniform user interfaces that seamlessly adapt to various devices.</a:t>
            </a:r>
          </a:p>
        </p:txBody>
      </p:sp>
      <p:sp>
        <p:nvSpPr>
          <p:cNvPr id="2" name="TextBox 1">
            <a:extLst>
              <a:ext uri="{FF2B5EF4-FFF2-40B4-BE49-F238E27FC236}">
                <a16:creationId xmlns:a16="http://schemas.microsoft.com/office/drawing/2014/main" id="{D7487C48-7EC5-B53B-A2A5-95FB2D7122D1}"/>
              </a:ext>
            </a:extLst>
          </p:cNvPr>
          <p:cNvSpPr txBox="1"/>
          <p:nvPr/>
        </p:nvSpPr>
        <p:spPr>
          <a:xfrm>
            <a:off x="8686800" y="4822906"/>
            <a:ext cx="914400" cy="307777"/>
          </a:xfrm>
          <a:prstGeom prst="rect">
            <a:avLst/>
          </a:prstGeom>
          <a:noFill/>
        </p:spPr>
        <p:txBody>
          <a:bodyPr wrap="square" rtlCol="0">
            <a:spAutoFit/>
          </a:bodyPr>
          <a:lstStyle/>
          <a:p>
            <a:r>
              <a:rPr lang="en-US" dirty="0"/>
              <a:t>27</a:t>
            </a:r>
          </a:p>
        </p:txBody>
      </p:sp>
    </p:spTree>
    <p:extLst>
      <p:ext uri="{BB962C8B-B14F-4D97-AF65-F5344CB8AC3E}">
        <p14:creationId xmlns:p14="http://schemas.microsoft.com/office/powerpoint/2010/main" val="3326906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9BE645D-6D39-0F32-08F3-21F6EE486FD9}"/>
              </a:ext>
            </a:extLst>
          </p:cNvPr>
          <p:cNvPicPr>
            <a:picLocks noChangeAspect="1"/>
          </p:cNvPicPr>
          <p:nvPr/>
        </p:nvPicPr>
        <p:blipFill rotWithShape="1">
          <a:blip r:embed="rId3"/>
          <a:srcRect b="8642"/>
          <a:stretch/>
        </p:blipFill>
        <p:spPr>
          <a:xfrm>
            <a:off x="983445" y="793819"/>
            <a:ext cx="6782466" cy="3893328"/>
          </a:xfrm>
          <a:prstGeom prst="rect">
            <a:avLst/>
          </a:prstGeom>
        </p:spPr>
      </p:pic>
      <p:pic>
        <p:nvPicPr>
          <p:cNvPr id="5" name="Picture 4">
            <a:extLst>
              <a:ext uri="{FF2B5EF4-FFF2-40B4-BE49-F238E27FC236}">
                <a16:creationId xmlns:a16="http://schemas.microsoft.com/office/drawing/2014/main" id="{2267EDC7-19B0-DBEA-0931-2F0556117D37}"/>
              </a:ext>
            </a:extLst>
          </p:cNvPr>
          <p:cNvPicPr>
            <a:picLocks noChangeAspect="1"/>
          </p:cNvPicPr>
          <p:nvPr/>
        </p:nvPicPr>
        <p:blipFill>
          <a:blip r:embed="rId4"/>
          <a:stretch>
            <a:fillRect/>
          </a:stretch>
        </p:blipFill>
        <p:spPr>
          <a:xfrm>
            <a:off x="4893469" y="9791864"/>
            <a:ext cx="3878456" cy="2066882"/>
          </a:xfrm>
          <a:prstGeom prst="rect">
            <a:avLst/>
          </a:prstGeom>
        </p:spPr>
      </p:pic>
      <p:sp>
        <p:nvSpPr>
          <p:cNvPr id="9" name="Google Shape;222;p32">
            <a:extLst>
              <a:ext uri="{FF2B5EF4-FFF2-40B4-BE49-F238E27FC236}">
                <a16:creationId xmlns:a16="http://schemas.microsoft.com/office/drawing/2014/main" id="{325F4704-D499-5707-5456-B75E336A5E2F}"/>
              </a:ext>
            </a:extLst>
          </p:cNvPr>
          <p:cNvSpPr txBox="1">
            <a:spLocks noGrp="1"/>
          </p:cNvSpPr>
          <p:nvPr>
            <p:ph type="ctrTitle"/>
          </p:nvPr>
        </p:nvSpPr>
        <p:spPr>
          <a:xfrm>
            <a:off x="139845" y="19553"/>
            <a:ext cx="6666798" cy="67540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solidFill>
                  <a:schemeClr val="bg2"/>
                </a:solidFill>
              </a:rPr>
              <a:t>Heart Disease Prediction Web App</a:t>
            </a:r>
            <a:endParaRPr dirty="0">
              <a:solidFill>
                <a:schemeClr val="bg2"/>
              </a:solidFill>
            </a:endParaRPr>
          </a:p>
        </p:txBody>
      </p:sp>
      <p:sp>
        <p:nvSpPr>
          <p:cNvPr id="14" name="Content Placeholder 2">
            <a:extLst>
              <a:ext uri="{FF2B5EF4-FFF2-40B4-BE49-F238E27FC236}">
                <a16:creationId xmlns:a16="http://schemas.microsoft.com/office/drawing/2014/main" id="{A06E832C-D7E4-4580-ACF2-1AB59DC4BF2C}"/>
              </a:ext>
            </a:extLst>
          </p:cNvPr>
          <p:cNvSpPr txBox="1">
            <a:spLocks/>
          </p:cNvSpPr>
          <p:nvPr/>
        </p:nvSpPr>
        <p:spPr>
          <a:xfrm>
            <a:off x="5702160" y="2279362"/>
            <a:ext cx="2261073" cy="292388"/>
          </a:xfrm>
          <a:prstGeom prst="rect">
            <a:avLst/>
          </a:prstGeom>
        </p:spPr>
        <p:txBody>
          <a:bodyPr vert="horz" wrap="square" lIns="91440" tIns="45720" rIns="91440" bIns="45720" rtlCol="0">
            <a:spAutoFit/>
          </a:bodyPr>
          <a:lstStyle>
            <a:lvl1pPr marL="228600" indent="-228600" algn="just"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just"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just"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just"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just"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300" b="1" dirty="0">
                <a:latin typeface="Catamaran Light" panose="020B0604020202020204" charset="0"/>
                <a:cs typeface="Catamaran Light" panose="020B0604020202020204" charset="0"/>
              </a:rPr>
              <a:t>User-Centric</a:t>
            </a:r>
          </a:p>
        </p:txBody>
      </p:sp>
      <p:sp>
        <p:nvSpPr>
          <p:cNvPr id="10" name="Content Placeholder 2">
            <a:extLst>
              <a:ext uri="{FF2B5EF4-FFF2-40B4-BE49-F238E27FC236}">
                <a16:creationId xmlns:a16="http://schemas.microsoft.com/office/drawing/2014/main" id="{15F29E9E-0A35-9D57-64DE-D4F300ABDF7C}"/>
              </a:ext>
            </a:extLst>
          </p:cNvPr>
          <p:cNvSpPr txBox="1">
            <a:spLocks/>
          </p:cNvSpPr>
          <p:nvPr/>
        </p:nvSpPr>
        <p:spPr>
          <a:xfrm>
            <a:off x="5771535" y="3323287"/>
            <a:ext cx="2531807" cy="292388"/>
          </a:xfrm>
          <a:prstGeom prst="rect">
            <a:avLst/>
          </a:prstGeom>
        </p:spPr>
        <p:txBody>
          <a:bodyPr vert="horz" wrap="square" lIns="91440" tIns="45720" rIns="91440" bIns="45720" rtlCol="0">
            <a:spAutoFit/>
          </a:bodyPr>
          <a:lstStyle>
            <a:lvl1pPr marL="228600" indent="-228600" algn="just"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just"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just"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just"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just"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300" b="1" dirty="0">
                <a:latin typeface="Catamaran Light" panose="020B0604020202020204" charset="0"/>
                <a:cs typeface="Catamaran Light" panose="020B0604020202020204" charset="0"/>
              </a:rPr>
              <a:t>Mobile Responsive</a:t>
            </a:r>
          </a:p>
        </p:txBody>
      </p:sp>
      <p:sp>
        <p:nvSpPr>
          <p:cNvPr id="11" name="Content Placeholder 2">
            <a:extLst>
              <a:ext uri="{FF2B5EF4-FFF2-40B4-BE49-F238E27FC236}">
                <a16:creationId xmlns:a16="http://schemas.microsoft.com/office/drawing/2014/main" id="{68C20DA4-047D-1533-154B-47A404B65933}"/>
              </a:ext>
            </a:extLst>
          </p:cNvPr>
          <p:cNvSpPr txBox="1">
            <a:spLocks/>
          </p:cNvSpPr>
          <p:nvPr/>
        </p:nvSpPr>
        <p:spPr>
          <a:xfrm>
            <a:off x="757883" y="1830600"/>
            <a:ext cx="2289313" cy="50019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300" b="1" dirty="0">
                <a:latin typeface="Catamaran Light" panose="020B0604020202020204" charset="0"/>
                <a:cs typeface="Catamaran Light" panose="020B0604020202020204" charset="0"/>
              </a:rPr>
              <a:t>User-Friendly Interface</a:t>
            </a:r>
          </a:p>
        </p:txBody>
      </p:sp>
      <p:sp>
        <p:nvSpPr>
          <p:cNvPr id="15" name="TextBox 14">
            <a:extLst>
              <a:ext uri="{FF2B5EF4-FFF2-40B4-BE49-F238E27FC236}">
                <a16:creationId xmlns:a16="http://schemas.microsoft.com/office/drawing/2014/main" id="{A364E404-D9C4-3F6A-BC1D-A5731E42849B}"/>
              </a:ext>
            </a:extLst>
          </p:cNvPr>
          <p:cNvSpPr txBox="1"/>
          <p:nvPr/>
        </p:nvSpPr>
        <p:spPr>
          <a:xfrm>
            <a:off x="678423" y="4031009"/>
            <a:ext cx="2632589" cy="492443"/>
          </a:xfrm>
          <a:prstGeom prst="rect">
            <a:avLst/>
          </a:prstGeom>
          <a:noFill/>
        </p:spPr>
        <p:txBody>
          <a:bodyPr wrap="square">
            <a:spAutoFit/>
          </a:bodyPr>
          <a:lstStyle/>
          <a:p>
            <a:pPr algn="ctr"/>
            <a:r>
              <a:rPr lang="en-US" sz="1300" b="1" kern="0" dirty="0">
                <a:effectLst/>
                <a:latin typeface="Catamaran Light" panose="020B0604020202020204" charset="0"/>
                <a:ea typeface="Calibri" panose="020F0502020204030204" pitchFamily="34" charset="0"/>
                <a:cs typeface="Catamaran Light" panose="020B0604020202020204" charset="0"/>
              </a:rPr>
              <a:t>Visual Enhancements for </a:t>
            </a:r>
            <a:r>
              <a:rPr lang="en-US" sz="1300" b="1" dirty="0">
                <a:latin typeface="Catamaran Light" panose="020B0604020202020204" charset="0"/>
                <a:ea typeface="Calibri" panose="020F0502020204030204" pitchFamily="34" charset="0"/>
                <a:cs typeface="Catamaran Light" panose="020B0604020202020204" charset="0"/>
              </a:rPr>
              <a:t>Accessibility</a:t>
            </a:r>
            <a:endParaRPr lang="en-US" sz="1300" dirty="0">
              <a:latin typeface="Catamaran Light" panose="020B0604020202020204" charset="0"/>
              <a:cs typeface="Catamaran Light" panose="020B0604020202020204" charset="0"/>
            </a:endParaRPr>
          </a:p>
        </p:txBody>
      </p:sp>
      <p:sp>
        <p:nvSpPr>
          <p:cNvPr id="2" name="TextBox 1">
            <a:extLst>
              <a:ext uri="{FF2B5EF4-FFF2-40B4-BE49-F238E27FC236}">
                <a16:creationId xmlns:a16="http://schemas.microsoft.com/office/drawing/2014/main" id="{7C81F14A-0258-67D5-33CC-530308CB33CA}"/>
              </a:ext>
            </a:extLst>
          </p:cNvPr>
          <p:cNvSpPr txBox="1"/>
          <p:nvPr/>
        </p:nvSpPr>
        <p:spPr>
          <a:xfrm>
            <a:off x="8686800" y="4822906"/>
            <a:ext cx="914400" cy="307777"/>
          </a:xfrm>
          <a:prstGeom prst="rect">
            <a:avLst/>
          </a:prstGeom>
          <a:noFill/>
        </p:spPr>
        <p:txBody>
          <a:bodyPr wrap="square" rtlCol="0">
            <a:spAutoFit/>
          </a:bodyPr>
          <a:lstStyle/>
          <a:p>
            <a:r>
              <a:rPr lang="en-US" dirty="0"/>
              <a:t>28</a:t>
            </a:r>
          </a:p>
        </p:txBody>
      </p:sp>
    </p:spTree>
    <p:extLst>
      <p:ext uri="{BB962C8B-B14F-4D97-AF65-F5344CB8AC3E}">
        <p14:creationId xmlns:p14="http://schemas.microsoft.com/office/powerpoint/2010/main" val="32857666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786D70D-3579-0946-5E59-838FCD6714E2}"/>
              </a:ext>
            </a:extLst>
          </p:cNvPr>
          <p:cNvSpPr txBox="1">
            <a:spLocks/>
          </p:cNvSpPr>
          <p:nvPr/>
        </p:nvSpPr>
        <p:spPr>
          <a:xfrm>
            <a:off x="333101" y="408805"/>
            <a:ext cx="8777433" cy="3628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r>
              <a:rPr lang="en-US"/>
              <a:t>Demo: Testing with Trained Data</a:t>
            </a:r>
            <a:endParaRPr lang="en-US" dirty="0"/>
          </a:p>
        </p:txBody>
      </p:sp>
      <p:sp>
        <p:nvSpPr>
          <p:cNvPr id="9" name="Content Placeholder 2">
            <a:extLst>
              <a:ext uri="{FF2B5EF4-FFF2-40B4-BE49-F238E27FC236}">
                <a16:creationId xmlns:a16="http://schemas.microsoft.com/office/drawing/2014/main" id="{A255196E-D233-DC3C-2B1B-48AC5F62FE95}"/>
              </a:ext>
            </a:extLst>
          </p:cNvPr>
          <p:cNvSpPr txBox="1">
            <a:spLocks/>
          </p:cNvSpPr>
          <p:nvPr/>
        </p:nvSpPr>
        <p:spPr>
          <a:xfrm>
            <a:off x="1092448" y="4734694"/>
            <a:ext cx="2289313" cy="50019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300" b="1" dirty="0">
                <a:latin typeface="Catamaran Light" panose="020B0604020202020204" charset="0"/>
                <a:cs typeface="Catamaran Light" panose="020B0604020202020204" charset="0"/>
              </a:rPr>
              <a:t>No Heart Disease</a:t>
            </a:r>
          </a:p>
        </p:txBody>
      </p:sp>
      <p:sp>
        <p:nvSpPr>
          <p:cNvPr id="10" name="Content Placeholder 2">
            <a:extLst>
              <a:ext uri="{FF2B5EF4-FFF2-40B4-BE49-F238E27FC236}">
                <a16:creationId xmlns:a16="http://schemas.microsoft.com/office/drawing/2014/main" id="{9B647948-6745-E984-DA67-B295D8BB61EB}"/>
              </a:ext>
            </a:extLst>
          </p:cNvPr>
          <p:cNvSpPr txBox="1">
            <a:spLocks/>
          </p:cNvSpPr>
          <p:nvPr/>
        </p:nvSpPr>
        <p:spPr>
          <a:xfrm>
            <a:off x="5656491" y="4756338"/>
            <a:ext cx="2289313" cy="50019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300" b="1" dirty="0">
                <a:latin typeface="Catamaran Light" panose="020B0604020202020204" charset="0"/>
                <a:cs typeface="Catamaran Light" panose="020B0604020202020204" charset="0"/>
              </a:rPr>
              <a:t>Heart Disease</a:t>
            </a:r>
          </a:p>
        </p:txBody>
      </p:sp>
      <p:sp>
        <p:nvSpPr>
          <p:cNvPr id="2" name="TextBox 1">
            <a:extLst>
              <a:ext uri="{FF2B5EF4-FFF2-40B4-BE49-F238E27FC236}">
                <a16:creationId xmlns:a16="http://schemas.microsoft.com/office/drawing/2014/main" id="{614CA596-8F48-BBDB-3B65-9FB77068626B}"/>
              </a:ext>
            </a:extLst>
          </p:cNvPr>
          <p:cNvSpPr txBox="1"/>
          <p:nvPr/>
        </p:nvSpPr>
        <p:spPr>
          <a:xfrm>
            <a:off x="8686800" y="4822906"/>
            <a:ext cx="914400" cy="307777"/>
          </a:xfrm>
          <a:prstGeom prst="rect">
            <a:avLst/>
          </a:prstGeom>
          <a:noFill/>
        </p:spPr>
        <p:txBody>
          <a:bodyPr wrap="square" rtlCol="0">
            <a:spAutoFit/>
          </a:bodyPr>
          <a:lstStyle/>
          <a:p>
            <a:r>
              <a:rPr lang="en-US" dirty="0"/>
              <a:t>29</a:t>
            </a:r>
          </a:p>
        </p:txBody>
      </p:sp>
      <p:pic>
        <p:nvPicPr>
          <p:cNvPr id="4" name="Picture 3">
            <a:extLst>
              <a:ext uri="{FF2B5EF4-FFF2-40B4-BE49-F238E27FC236}">
                <a16:creationId xmlns:a16="http://schemas.microsoft.com/office/drawing/2014/main" id="{4E4392EF-923B-0529-FC55-03FE18861BF2}"/>
              </a:ext>
            </a:extLst>
          </p:cNvPr>
          <p:cNvPicPr>
            <a:picLocks noChangeAspect="1"/>
          </p:cNvPicPr>
          <p:nvPr/>
        </p:nvPicPr>
        <p:blipFill rotWithShape="1">
          <a:blip r:embed="rId2"/>
          <a:srcRect t="1021"/>
          <a:stretch/>
        </p:blipFill>
        <p:spPr>
          <a:xfrm>
            <a:off x="4387304" y="818312"/>
            <a:ext cx="4756697" cy="3957976"/>
          </a:xfrm>
          <a:prstGeom prst="rect">
            <a:avLst/>
          </a:prstGeom>
        </p:spPr>
      </p:pic>
      <p:pic>
        <p:nvPicPr>
          <p:cNvPr id="13" name="Picture 12">
            <a:extLst>
              <a:ext uri="{FF2B5EF4-FFF2-40B4-BE49-F238E27FC236}">
                <a16:creationId xmlns:a16="http://schemas.microsoft.com/office/drawing/2014/main" id="{A27F9C3B-5AF1-1471-7EC0-DF01423AAA09}"/>
              </a:ext>
            </a:extLst>
          </p:cNvPr>
          <p:cNvPicPr>
            <a:picLocks noChangeAspect="1"/>
          </p:cNvPicPr>
          <p:nvPr/>
        </p:nvPicPr>
        <p:blipFill>
          <a:blip r:embed="rId3"/>
          <a:stretch>
            <a:fillRect/>
          </a:stretch>
        </p:blipFill>
        <p:spPr>
          <a:xfrm>
            <a:off x="0" y="826718"/>
            <a:ext cx="4387304" cy="3902953"/>
          </a:xfrm>
          <a:prstGeom prst="rect">
            <a:avLst/>
          </a:prstGeom>
        </p:spPr>
      </p:pic>
    </p:spTree>
    <p:extLst>
      <p:ext uri="{BB962C8B-B14F-4D97-AF65-F5344CB8AC3E}">
        <p14:creationId xmlns:p14="http://schemas.microsoft.com/office/powerpoint/2010/main" val="18437565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B0B6AE6-EB70-3EDA-9FCE-D068808A8055}"/>
              </a:ext>
            </a:extLst>
          </p:cNvPr>
          <p:cNvSpPr txBox="1">
            <a:spLocks/>
          </p:cNvSpPr>
          <p:nvPr/>
        </p:nvSpPr>
        <p:spPr>
          <a:xfrm>
            <a:off x="189271" y="-62577"/>
            <a:ext cx="10515600" cy="93428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r>
              <a:rPr lang="en-US" dirty="0"/>
              <a:t>Demo: Testing with Unseen Data</a:t>
            </a:r>
          </a:p>
        </p:txBody>
      </p:sp>
      <p:sp>
        <p:nvSpPr>
          <p:cNvPr id="7" name="Content Placeholder 2">
            <a:extLst>
              <a:ext uri="{FF2B5EF4-FFF2-40B4-BE49-F238E27FC236}">
                <a16:creationId xmlns:a16="http://schemas.microsoft.com/office/drawing/2014/main" id="{4C809138-AEC7-A7EF-81AD-8156D9E86FF5}"/>
              </a:ext>
            </a:extLst>
          </p:cNvPr>
          <p:cNvSpPr txBox="1">
            <a:spLocks/>
          </p:cNvSpPr>
          <p:nvPr/>
        </p:nvSpPr>
        <p:spPr>
          <a:xfrm>
            <a:off x="1092448" y="4734694"/>
            <a:ext cx="2289313" cy="50019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300" b="1" dirty="0">
                <a:latin typeface="Catamaran Light" panose="020B0604020202020204" charset="0"/>
                <a:cs typeface="Catamaran Light" panose="020B0604020202020204" charset="0"/>
              </a:rPr>
              <a:t>No Heart Disease</a:t>
            </a:r>
          </a:p>
        </p:txBody>
      </p:sp>
      <p:sp>
        <p:nvSpPr>
          <p:cNvPr id="8" name="Content Placeholder 2">
            <a:extLst>
              <a:ext uri="{FF2B5EF4-FFF2-40B4-BE49-F238E27FC236}">
                <a16:creationId xmlns:a16="http://schemas.microsoft.com/office/drawing/2014/main" id="{DC07E3EB-380D-131E-8ABD-227ECE9E23FC}"/>
              </a:ext>
            </a:extLst>
          </p:cNvPr>
          <p:cNvSpPr txBox="1">
            <a:spLocks/>
          </p:cNvSpPr>
          <p:nvPr/>
        </p:nvSpPr>
        <p:spPr>
          <a:xfrm>
            <a:off x="5597498" y="4698285"/>
            <a:ext cx="2289313" cy="50019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300" b="1" dirty="0">
                <a:latin typeface="Catamaran Light" panose="020B0604020202020204" charset="0"/>
                <a:cs typeface="Catamaran Light" panose="020B0604020202020204" charset="0"/>
              </a:rPr>
              <a:t>Heart Disease</a:t>
            </a:r>
          </a:p>
        </p:txBody>
      </p:sp>
      <p:sp>
        <p:nvSpPr>
          <p:cNvPr id="2" name="TextBox 1">
            <a:extLst>
              <a:ext uri="{FF2B5EF4-FFF2-40B4-BE49-F238E27FC236}">
                <a16:creationId xmlns:a16="http://schemas.microsoft.com/office/drawing/2014/main" id="{DFB2A459-3209-295F-0EC4-C9EA6A7647F5}"/>
              </a:ext>
            </a:extLst>
          </p:cNvPr>
          <p:cNvSpPr txBox="1"/>
          <p:nvPr/>
        </p:nvSpPr>
        <p:spPr>
          <a:xfrm>
            <a:off x="8686800" y="4822906"/>
            <a:ext cx="914400" cy="307777"/>
          </a:xfrm>
          <a:prstGeom prst="rect">
            <a:avLst/>
          </a:prstGeom>
          <a:noFill/>
        </p:spPr>
        <p:txBody>
          <a:bodyPr wrap="square" rtlCol="0">
            <a:spAutoFit/>
          </a:bodyPr>
          <a:lstStyle/>
          <a:p>
            <a:r>
              <a:rPr lang="en-US" dirty="0"/>
              <a:t>30</a:t>
            </a:r>
          </a:p>
        </p:txBody>
      </p:sp>
      <p:pic>
        <p:nvPicPr>
          <p:cNvPr id="9" name="Picture 8">
            <a:extLst>
              <a:ext uri="{FF2B5EF4-FFF2-40B4-BE49-F238E27FC236}">
                <a16:creationId xmlns:a16="http://schemas.microsoft.com/office/drawing/2014/main" id="{2B77037C-D269-C3DB-7B03-322F1C528F51}"/>
              </a:ext>
            </a:extLst>
          </p:cNvPr>
          <p:cNvPicPr>
            <a:picLocks noChangeAspect="1"/>
          </p:cNvPicPr>
          <p:nvPr/>
        </p:nvPicPr>
        <p:blipFill>
          <a:blip r:embed="rId2"/>
          <a:stretch>
            <a:fillRect/>
          </a:stretch>
        </p:blipFill>
        <p:spPr>
          <a:xfrm>
            <a:off x="4057608" y="913181"/>
            <a:ext cx="5086392" cy="3619011"/>
          </a:xfrm>
          <a:prstGeom prst="rect">
            <a:avLst/>
          </a:prstGeom>
        </p:spPr>
      </p:pic>
      <p:pic>
        <p:nvPicPr>
          <p:cNvPr id="11" name="Picture 10">
            <a:extLst>
              <a:ext uri="{FF2B5EF4-FFF2-40B4-BE49-F238E27FC236}">
                <a16:creationId xmlns:a16="http://schemas.microsoft.com/office/drawing/2014/main" id="{95DB2B7D-CDAE-7FA1-42EC-229199BE8A6A}"/>
              </a:ext>
            </a:extLst>
          </p:cNvPr>
          <p:cNvPicPr>
            <a:picLocks noChangeAspect="1"/>
          </p:cNvPicPr>
          <p:nvPr/>
        </p:nvPicPr>
        <p:blipFill>
          <a:blip r:embed="rId3"/>
          <a:stretch>
            <a:fillRect/>
          </a:stretch>
        </p:blipFill>
        <p:spPr>
          <a:xfrm>
            <a:off x="1" y="913181"/>
            <a:ext cx="4631706" cy="3619011"/>
          </a:xfrm>
          <a:prstGeom prst="rect">
            <a:avLst/>
          </a:prstGeom>
        </p:spPr>
      </p:pic>
    </p:spTree>
    <p:extLst>
      <p:ext uri="{BB962C8B-B14F-4D97-AF65-F5344CB8AC3E}">
        <p14:creationId xmlns:p14="http://schemas.microsoft.com/office/powerpoint/2010/main" val="18237855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2;p26">
            <a:extLst>
              <a:ext uri="{FF2B5EF4-FFF2-40B4-BE49-F238E27FC236}">
                <a16:creationId xmlns:a16="http://schemas.microsoft.com/office/drawing/2014/main" id="{F2E50615-479A-8CC3-5233-9F4CEB3C77BC}"/>
              </a:ext>
            </a:extLst>
          </p:cNvPr>
          <p:cNvSpPr/>
          <p:nvPr/>
        </p:nvSpPr>
        <p:spPr>
          <a:xfrm rot="16200000" flipH="1">
            <a:off x="-745261" y="745312"/>
            <a:ext cx="5140800" cy="3650176"/>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5" name="Title 1">
            <a:extLst>
              <a:ext uri="{FF2B5EF4-FFF2-40B4-BE49-F238E27FC236}">
                <a16:creationId xmlns:a16="http://schemas.microsoft.com/office/drawing/2014/main" id="{919F68CC-C440-C3A4-A546-BA555685A764}"/>
              </a:ext>
            </a:extLst>
          </p:cNvPr>
          <p:cNvSpPr txBox="1">
            <a:spLocks/>
          </p:cNvSpPr>
          <p:nvPr/>
        </p:nvSpPr>
        <p:spPr>
          <a:xfrm>
            <a:off x="322006" y="99655"/>
            <a:ext cx="10515600" cy="93428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r>
              <a:rPr lang="en-US" dirty="0">
                <a:solidFill>
                  <a:schemeClr val="bg1"/>
                </a:solidFill>
              </a:rPr>
              <a:t>Key Findings</a:t>
            </a:r>
          </a:p>
        </p:txBody>
      </p:sp>
      <p:sp>
        <p:nvSpPr>
          <p:cNvPr id="6" name="Content Placeholder 2">
            <a:extLst>
              <a:ext uri="{FF2B5EF4-FFF2-40B4-BE49-F238E27FC236}">
                <a16:creationId xmlns:a16="http://schemas.microsoft.com/office/drawing/2014/main" id="{79BB9A3F-AA8D-DFEF-1665-CB3092668ABC}"/>
              </a:ext>
            </a:extLst>
          </p:cNvPr>
          <p:cNvSpPr txBox="1">
            <a:spLocks/>
          </p:cNvSpPr>
          <p:nvPr/>
        </p:nvSpPr>
        <p:spPr>
          <a:xfrm>
            <a:off x="0" y="1617119"/>
            <a:ext cx="3428975" cy="294050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dirty="0">
                <a:solidFill>
                  <a:schemeClr val="bg1"/>
                </a:solidFill>
                <a:latin typeface="Catamaran Light" panose="020B0604020202020204" charset="0"/>
                <a:cs typeface="Catamaran Light" panose="020B0604020202020204" charset="0"/>
              </a:rPr>
              <a:t>Effective Model Selection.</a:t>
            </a:r>
          </a:p>
          <a:p>
            <a:endParaRPr lang="en-US" dirty="0">
              <a:solidFill>
                <a:schemeClr val="bg1"/>
              </a:solidFill>
              <a:latin typeface="Catamaran Light" panose="020B0604020202020204" charset="0"/>
              <a:cs typeface="Catamaran Light" panose="020B0604020202020204" charset="0"/>
            </a:endParaRPr>
          </a:p>
          <a:p>
            <a:pPr marL="285750" indent="-285750">
              <a:buFont typeface="Arial" panose="020B0604020202020204" pitchFamily="34" charset="0"/>
              <a:buChar char="•"/>
            </a:pPr>
            <a:r>
              <a:rPr lang="en-US" dirty="0">
                <a:solidFill>
                  <a:schemeClr val="bg1"/>
                </a:solidFill>
                <a:latin typeface="Catamaran Light" panose="020B0604020202020204" charset="0"/>
                <a:cs typeface="Catamaran Light" panose="020B0604020202020204" charset="0"/>
              </a:rPr>
              <a:t>Utilization of Diverse Data Set</a:t>
            </a:r>
          </a:p>
          <a:p>
            <a:pPr marL="285750" indent="-285750">
              <a:buFont typeface="Arial" panose="020B0604020202020204" pitchFamily="34" charset="0"/>
              <a:buChar char="•"/>
            </a:pPr>
            <a:endParaRPr lang="en-US" dirty="0">
              <a:solidFill>
                <a:schemeClr val="bg1"/>
              </a:solidFill>
              <a:latin typeface="Catamaran Light" panose="020B0604020202020204" charset="0"/>
              <a:cs typeface="Catamaran Light" panose="020B0604020202020204" charset="0"/>
            </a:endParaRPr>
          </a:p>
          <a:p>
            <a:pPr marL="285750" indent="-285750">
              <a:buFont typeface="Arial" panose="020B0604020202020204" pitchFamily="34" charset="0"/>
              <a:buChar char="•"/>
            </a:pPr>
            <a:r>
              <a:rPr lang="en-US" dirty="0">
                <a:solidFill>
                  <a:schemeClr val="bg1"/>
                </a:solidFill>
                <a:latin typeface="Catamaran Light" panose="020B0604020202020204" charset="0"/>
                <a:cs typeface="Catamaran Light" panose="020B0604020202020204" charset="0"/>
              </a:rPr>
              <a:t>Precise Prediction</a:t>
            </a:r>
          </a:p>
          <a:p>
            <a:pPr marL="285750" indent="-285750">
              <a:buFont typeface="Arial" panose="020B0604020202020204" pitchFamily="34" charset="0"/>
              <a:buChar char="•"/>
            </a:pPr>
            <a:endParaRPr lang="en-US" dirty="0">
              <a:solidFill>
                <a:schemeClr val="bg1"/>
              </a:solidFill>
              <a:latin typeface="Catamaran Light" panose="020B0604020202020204" charset="0"/>
              <a:cs typeface="Catamaran Light" panose="020B0604020202020204" charset="0"/>
            </a:endParaRPr>
          </a:p>
          <a:p>
            <a:pPr marL="285750" indent="-285750">
              <a:buFont typeface="Arial" panose="020B0604020202020204" pitchFamily="34" charset="0"/>
              <a:buChar char="•"/>
            </a:pPr>
            <a:r>
              <a:rPr lang="en-US" dirty="0">
                <a:solidFill>
                  <a:schemeClr val="bg1"/>
                </a:solidFill>
                <a:latin typeface="Catamaran Light" panose="020B0604020202020204" charset="0"/>
                <a:cs typeface="Catamaran Light" panose="020B0604020202020204" charset="0"/>
              </a:rPr>
              <a:t>Practical Deployment</a:t>
            </a:r>
          </a:p>
        </p:txBody>
      </p:sp>
      <p:pic>
        <p:nvPicPr>
          <p:cNvPr id="2052" name="Picture 4" descr="Data Analysis: Techniques, Tools, and Processes | IxDF">
            <a:extLst>
              <a:ext uri="{FF2B5EF4-FFF2-40B4-BE49-F238E27FC236}">
                <a16:creationId xmlns:a16="http://schemas.microsoft.com/office/drawing/2014/main" id="{67D2245F-D90F-B58A-AAD9-B59DFB5E92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1718" y="639906"/>
            <a:ext cx="4293406" cy="163164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What is Machine Learning Course| Its Importance and Types-FORE">
            <a:extLst>
              <a:ext uri="{FF2B5EF4-FFF2-40B4-BE49-F238E27FC236}">
                <a16:creationId xmlns:a16="http://schemas.microsoft.com/office/drawing/2014/main" id="{9F001533-F907-5848-B851-F9F3490630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5910" y="2511254"/>
            <a:ext cx="3885023" cy="237768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D400020-47A4-E195-5E1E-CC90DA3A89D9}"/>
              </a:ext>
            </a:extLst>
          </p:cNvPr>
          <p:cNvSpPr txBox="1"/>
          <p:nvPr/>
        </p:nvSpPr>
        <p:spPr>
          <a:xfrm>
            <a:off x="8686800" y="4822906"/>
            <a:ext cx="914400" cy="307777"/>
          </a:xfrm>
          <a:prstGeom prst="rect">
            <a:avLst/>
          </a:prstGeom>
          <a:noFill/>
        </p:spPr>
        <p:txBody>
          <a:bodyPr wrap="square" rtlCol="0">
            <a:spAutoFit/>
          </a:bodyPr>
          <a:lstStyle/>
          <a:p>
            <a:r>
              <a:rPr lang="en-US" dirty="0"/>
              <a:t>31</a:t>
            </a:r>
          </a:p>
        </p:txBody>
      </p:sp>
    </p:spTree>
    <p:extLst>
      <p:ext uri="{BB962C8B-B14F-4D97-AF65-F5344CB8AC3E}">
        <p14:creationId xmlns:p14="http://schemas.microsoft.com/office/powerpoint/2010/main" val="18638007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42;p26">
            <a:extLst>
              <a:ext uri="{FF2B5EF4-FFF2-40B4-BE49-F238E27FC236}">
                <a16:creationId xmlns:a16="http://schemas.microsoft.com/office/drawing/2014/main" id="{94C3CCAB-5CDF-8F52-FD14-B7B9B2880EAF}"/>
              </a:ext>
            </a:extLst>
          </p:cNvPr>
          <p:cNvSpPr/>
          <p:nvPr/>
        </p:nvSpPr>
        <p:spPr>
          <a:xfrm rot="16200000" flipH="1">
            <a:off x="4057674" y="-4111766"/>
            <a:ext cx="1028700" cy="914394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2AB914AD-0F77-4090-A225-1B840EC9F63D}"/>
              </a:ext>
            </a:extLst>
          </p:cNvPr>
          <p:cNvSpPr>
            <a:spLocks noGrp="1"/>
          </p:cNvSpPr>
          <p:nvPr>
            <p:ph type="title"/>
          </p:nvPr>
        </p:nvSpPr>
        <p:spPr/>
        <p:txBody>
          <a:bodyPr/>
          <a:lstStyle/>
          <a:p>
            <a:r>
              <a:rPr lang="en-US" dirty="0"/>
              <a:t>Future Work and Further Extensions</a:t>
            </a:r>
          </a:p>
        </p:txBody>
      </p:sp>
      <p:sp>
        <p:nvSpPr>
          <p:cNvPr id="3" name="Content Placeholder 2">
            <a:extLst>
              <a:ext uri="{FF2B5EF4-FFF2-40B4-BE49-F238E27FC236}">
                <a16:creationId xmlns:a16="http://schemas.microsoft.com/office/drawing/2014/main" id="{79F385AA-FDFF-4CDE-B319-5BA2C5032AB0}"/>
              </a:ext>
            </a:extLst>
          </p:cNvPr>
          <p:cNvSpPr>
            <a:spLocks noGrp="1"/>
          </p:cNvSpPr>
          <p:nvPr>
            <p:ph idx="1"/>
          </p:nvPr>
        </p:nvSpPr>
        <p:spPr>
          <a:xfrm>
            <a:off x="357187" y="1302545"/>
            <a:ext cx="7750969" cy="3476625"/>
          </a:xfrm>
        </p:spPr>
        <p:txBody>
          <a:bodyPr>
            <a:noAutofit/>
          </a:bodyPr>
          <a:lstStyle/>
          <a:p>
            <a:pPr algn="l"/>
            <a:r>
              <a:rPr lang="en-US" sz="1300" b="1" dirty="0"/>
              <a:t>Enhanced Predictive Performance</a:t>
            </a:r>
          </a:p>
          <a:p>
            <a:pPr algn="l"/>
            <a:endParaRPr lang="en-US" sz="1300" dirty="0"/>
          </a:p>
          <a:p>
            <a:pPr marL="152400" indent="0" algn="l">
              <a:buNone/>
            </a:pPr>
            <a:r>
              <a:rPr lang="en-US" sz="1300" dirty="0"/>
              <a:t>	Incorporating advanced machine learning techniques improves the accuracy and reliability of          heart  disease prediction model.</a:t>
            </a:r>
          </a:p>
          <a:p>
            <a:pPr marL="152400" indent="0" algn="l">
              <a:buNone/>
            </a:pPr>
            <a:endParaRPr lang="en-US" sz="1300" dirty="0"/>
          </a:p>
          <a:p>
            <a:pPr algn="l"/>
            <a:r>
              <a:rPr lang="en-US" sz="1300" b="1" dirty="0"/>
              <a:t>Real-Time Monitoring and Feedback Systems</a:t>
            </a:r>
          </a:p>
          <a:p>
            <a:pPr marL="609600" lvl="1" indent="0" algn="l">
              <a:buNone/>
            </a:pPr>
            <a:r>
              <a:rPr lang="en-US" sz="1300" dirty="0"/>
              <a:t>	Develop real-time monitoring and feedback systems that continuously update predictions based on incoming patient data, enabling proactive interventions and personalized treatment strategies.</a:t>
            </a:r>
          </a:p>
          <a:p>
            <a:pPr marL="609600" lvl="1" indent="0" algn="l">
              <a:buNone/>
            </a:pPr>
            <a:endParaRPr lang="en-US" sz="1300" dirty="0"/>
          </a:p>
          <a:p>
            <a:pPr algn="l"/>
            <a:r>
              <a:rPr lang="en-US" sz="1300" b="1" dirty="0"/>
              <a:t>Robustness and Generalizability</a:t>
            </a:r>
          </a:p>
          <a:p>
            <a:pPr algn="l"/>
            <a:endParaRPr lang="en-US" sz="1300" dirty="0"/>
          </a:p>
          <a:p>
            <a:pPr marL="152400" indent="0" algn="l">
              <a:buNone/>
            </a:pPr>
            <a:r>
              <a:rPr lang="en-US" sz="1300" dirty="0"/>
              <a:t>	Addressing imbalanced data and conducting external validation ensures the robustness and 	generalizability of our predictive model across diverse patient populations</a:t>
            </a:r>
            <a:r>
              <a:rPr lang="en-US" sz="1300" b="1" dirty="0"/>
              <a:t>.</a:t>
            </a:r>
          </a:p>
          <a:p>
            <a:pPr marL="152400" indent="0" algn="l">
              <a:buNone/>
            </a:pPr>
            <a:endParaRPr lang="en-US" sz="1400" b="1" dirty="0">
              <a:solidFill>
                <a:schemeClr val="tx1"/>
              </a:solidFill>
            </a:endParaRPr>
          </a:p>
        </p:txBody>
      </p:sp>
      <p:sp>
        <p:nvSpPr>
          <p:cNvPr id="9" name="TextBox 8">
            <a:extLst>
              <a:ext uri="{FF2B5EF4-FFF2-40B4-BE49-F238E27FC236}">
                <a16:creationId xmlns:a16="http://schemas.microsoft.com/office/drawing/2014/main" id="{6F6C3FAE-466A-7C7A-CC72-F317307214B8}"/>
              </a:ext>
            </a:extLst>
          </p:cNvPr>
          <p:cNvSpPr txBox="1"/>
          <p:nvPr/>
        </p:nvSpPr>
        <p:spPr>
          <a:xfrm>
            <a:off x="8686800" y="4822906"/>
            <a:ext cx="914400" cy="307777"/>
          </a:xfrm>
          <a:prstGeom prst="rect">
            <a:avLst/>
          </a:prstGeom>
          <a:noFill/>
        </p:spPr>
        <p:txBody>
          <a:bodyPr wrap="square" rtlCol="0">
            <a:spAutoFit/>
          </a:bodyPr>
          <a:lstStyle/>
          <a:p>
            <a:r>
              <a:rPr lang="en-US" dirty="0"/>
              <a:t>32</a:t>
            </a:r>
          </a:p>
        </p:txBody>
      </p:sp>
    </p:spTree>
    <p:extLst>
      <p:ext uri="{BB962C8B-B14F-4D97-AF65-F5344CB8AC3E}">
        <p14:creationId xmlns:p14="http://schemas.microsoft.com/office/powerpoint/2010/main" val="32843171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E34A8-D0AF-4A58-B959-919EE905D14B}"/>
              </a:ext>
            </a:extLst>
          </p:cNvPr>
          <p:cNvSpPr>
            <a:spLocks noGrp="1"/>
          </p:cNvSpPr>
          <p:nvPr>
            <p:ph type="ctrTitle"/>
          </p:nvPr>
        </p:nvSpPr>
        <p:spPr>
          <a:xfrm>
            <a:off x="537137" y="1846043"/>
            <a:ext cx="8069727" cy="1811954"/>
          </a:xfrm>
        </p:spPr>
        <p:txBody>
          <a:bodyPr anchor="ctr">
            <a:normAutofit/>
          </a:bodyPr>
          <a:lstStyle/>
          <a:p>
            <a:pPr algn="l">
              <a:lnSpc>
                <a:spcPct val="100000"/>
              </a:lnSpc>
            </a:pPr>
            <a:r>
              <a:rPr lang="en-US" sz="3750" dirty="0">
                <a:latin typeface="Poppins" panose="00000500000000000000" pitchFamily="2" charset="0"/>
                <a:cs typeface="Poppins" panose="00000500000000000000" pitchFamily="2" charset="0"/>
              </a:rPr>
              <a:t>Thank you.</a:t>
            </a:r>
          </a:p>
        </p:txBody>
      </p:sp>
      <p:sp>
        <p:nvSpPr>
          <p:cNvPr id="3" name="Subtitle 2">
            <a:extLst>
              <a:ext uri="{FF2B5EF4-FFF2-40B4-BE49-F238E27FC236}">
                <a16:creationId xmlns:a16="http://schemas.microsoft.com/office/drawing/2014/main" id="{747DD42E-6046-43D8-ACD3-05DD831BE1A2}"/>
              </a:ext>
            </a:extLst>
          </p:cNvPr>
          <p:cNvSpPr>
            <a:spLocks noGrp="1"/>
          </p:cNvSpPr>
          <p:nvPr>
            <p:ph type="subTitle" idx="1"/>
          </p:nvPr>
        </p:nvSpPr>
        <p:spPr>
          <a:xfrm>
            <a:off x="537137" y="4170459"/>
            <a:ext cx="2171700" cy="646300"/>
          </a:xfrm>
        </p:spPr>
        <p:txBody>
          <a:bodyPr>
            <a:spAutoFit/>
          </a:bodyPr>
          <a:lstStyle/>
          <a:p>
            <a:pPr algn="l"/>
            <a:r>
              <a:rPr lang="en-US" sz="1500" dirty="0"/>
              <a:t>Presentation by</a:t>
            </a:r>
          </a:p>
          <a:p>
            <a:pPr algn="l"/>
            <a:r>
              <a:rPr lang="en-US" sz="1500" dirty="0"/>
              <a:t>Khaing Khant Kyaw</a:t>
            </a:r>
          </a:p>
        </p:txBody>
      </p:sp>
      <p:sp>
        <p:nvSpPr>
          <p:cNvPr id="4" name="Freeform 7">
            <a:extLst>
              <a:ext uri="{FF2B5EF4-FFF2-40B4-BE49-F238E27FC236}">
                <a16:creationId xmlns:a16="http://schemas.microsoft.com/office/drawing/2014/main" id="{2ABAAEB8-716A-47E9-A137-4634F1228809}"/>
              </a:ext>
            </a:extLst>
          </p:cNvPr>
          <p:cNvSpPr/>
          <p:nvPr/>
        </p:nvSpPr>
        <p:spPr>
          <a:xfrm>
            <a:off x="537137" y="287167"/>
            <a:ext cx="2133874" cy="626218"/>
          </a:xfrm>
          <a:custGeom>
            <a:avLst/>
            <a:gdLst/>
            <a:ahLst/>
            <a:cxnLst/>
            <a:rect l="l" t="t" r="r" b="b"/>
            <a:pathLst>
              <a:path w="4757579" h="1396183">
                <a:moveTo>
                  <a:pt x="0" y="0"/>
                </a:moveTo>
                <a:lnTo>
                  <a:pt x="4757579" y="0"/>
                </a:lnTo>
                <a:lnTo>
                  <a:pt x="4757579" y="1396183"/>
                </a:lnTo>
                <a:lnTo>
                  <a:pt x="0" y="1396183"/>
                </a:lnTo>
                <a:lnTo>
                  <a:pt x="0" y="0"/>
                </a:lnTo>
                <a:close/>
              </a:path>
            </a:pathLst>
          </a:custGeom>
          <a:blipFill>
            <a:blip r:embed="rId3"/>
            <a:stretch>
              <a:fillRect l="-1815" t="-73079" r="-2242" b="-83247"/>
            </a:stretch>
          </a:blipFill>
        </p:spPr>
        <p:txBody>
          <a:bodyPr/>
          <a:lstStyle/>
          <a:p>
            <a:endParaRPr lang="en-GB" sz="1050"/>
          </a:p>
        </p:txBody>
      </p:sp>
      <p:sp>
        <p:nvSpPr>
          <p:cNvPr id="5" name="Freeform 9">
            <a:extLst>
              <a:ext uri="{FF2B5EF4-FFF2-40B4-BE49-F238E27FC236}">
                <a16:creationId xmlns:a16="http://schemas.microsoft.com/office/drawing/2014/main" id="{130D7448-A118-4B63-B809-2CBE7FA5B29A}"/>
              </a:ext>
            </a:extLst>
          </p:cNvPr>
          <p:cNvSpPr/>
          <p:nvPr/>
        </p:nvSpPr>
        <p:spPr>
          <a:xfrm>
            <a:off x="3049771" y="287167"/>
            <a:ext cx="1620799" cy="626218"/>
          </a:xfrm>
          <a:custGeom>
            <a:avLst/>
            <a:gdLst/>
            <a:ahLst/>
            <a:cxnLst/>
            <a:rect l="l" t="t" r="r" b="b"/>
            <a:pathLst>
              <a:path w="3613649" h="1396183">
                <a:moveTo>
                  <a:pt x="0" y="0"/>
                </a:moveTo>
                <a:lnTo>
                  <a:pt x="3613649" y="0"/>
                </a:lnTo>
                <a:lnTo>
                  <a:pt x="3613649" y="1396183"/>
                </a:lnTo>
                <a:lnTo>
                  <a:pt x="0" y="1396183"/>
                </a:lnTo>
                <a:lnTo>
                  <a:pt x="0" y="0"/>
                </a:lnTo>
                <a:close/>
              </a:path>
            </a:pathLst>
          </a:custGeom>
          <a:blipFill>
            <a:blip r:embed="rId4"/>
            <a:stretch>
              <a:fillRect/>
            </a:stretch>
          </a:blipFill>
          <a:ln>
            <a:noFill/>
          </a:ln>
        </p:spPr>
        <p:txBody>
          <a:bodyPr/>
          <a:lstStyle/>
          <a:p>
            <a:endParaRPr lang="en-GB" sz="1050"/>
          </a:p>
        </p:txBody>
      </p:sp>
      <p:sp>
        <p:nvSpPr>
          <p:cNvPr id="6" name="Subtitle 2">
            <a:extLst>
              <a:ext uri="{FF2B5EF4-FFF2-40B4-BE49-F238E27FC236}">
                <a16:creationId xmlns:a16="http://schemas.microsoft.com/office/drawing/2014/main" id="{6CA7B123-D50A-432B-A699-00A9F1D57FC1}"/>
              </a:ext>
            </a:extLst>
          </p:cNvPr>
          <p:cNvSpPr txBox="1">
            <a:spLocks/>
          </p:cNvSpPr>
          <p:nvPr/>
        </p:nvSpPr>
        <p:spPr>
          <a:xfrm>
            <a:off x="537137" y="1228977"/>
            <a:ext cx="3182353" cy="325755"/>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200" dirty="0"/>
              <a:t>6500CSMM - PROJECT</a:t>
            </a:r>
          </a:p>
        </p:txBody>
      </p:sp>
      <p:sp>
        <p:nvSpPr>
          <p:cNvPr id="9" name="AutoShape 6">
            <a:extLst>
              <a:ext uri="{FF2B5EF4-FFF2-40B4-BE49-F238E27FC236}">
                <a16:creationId xmlns:a16="http://schemas.microsoft.com/office/drawing/2014/main" id="{D5522D7B-0828-4ABA-8BE6-D0B0D238F688}"/>
              </a:ext>
            </a:extLst>
          </p:cNvPr>
          <p:cNvSpPr/>
          <p:nvPr/>
        </p:nvSpPr>
        <p:spPr>
          <a:xfrm flipV="1">
            <a:off x="537137" y="1087403"/>
            <a:ext cx="8069727" cy="11730"/>
          </a:xfrm>
          <a:prstGeom prst="line">
            <a:avLst/>
          </a:prstGeom>
          <a:ln w="19050" cap="rnd">
            <a:solidFill>
              <a:srgbClr val="333333"/>
            </a:solidFill>
            <a:prstDash val="solid"/>
            <a:headEnd type="none" w="sm" len="sm"/>
            <a:tailEnd type="none" w="sm" len="sm"/>
          </a:ln>
        </p:spPr>
        <p:txBody>
          <a:bodyPr/>
          <a:lstStyle/>
          <a:p>
            <a:endParaRPr lang="en-GB" sz="1050"/>
          </a:p>
        </p:txBody>
      </p:sp>
      <p:sp>
        <p:nvSpPr>
          <p:cNvPr id="10" name="TextBox 10">
            <a:extLst>
              <a:ext uri="{FF2B5EF4-FFF2-40B4-BE49-F238E27FC236}">
                <a16:creationId xmlns:a16="http://schemas.microsoft.com/office/drawing/2014/main" id="{5D0D4A4F-E35B-4DD2-8C74-4E27BE051910}"/>
              </a:ext>
            </a:extLst>
          </p:cNvPr>
          <p:cNvSpPr txBox="1"/>
          <p:nvPr/>
        </p:nvSpPr>
        <p:spPr>
          <a:xfrm>
            <a:off x="6429214" y="98869"/>
            <a:ext cx="2177650" cy="283539"/>
          </a:xfrm>
          <a:prstGeom prst="rect">
            <a:avLst/>
          </a:prstGeom>
        </p:spPr>
        <p:txBody>
          <a:bodyPr lIns="0" tIns="0" rIns="0" bIns="0" rtlCol="0" anchor="t">
            <a:spAutoFit/>
          </a:bodyPr>
          <a:lstStyle/>
          <a:p>
            <a:pPr algn="r">
              <a:lnSpc>
                <a:spcPts val="2519"/>
              </a:lnSpc>
            </a:pPr>
            <a:r>
              <a:rPr lang="en-US" sz="1200" dirty="0">
                <a:solidFill>
                  <a:srgbClr val="333333"/>
                </a:solidFill>
                <a:latin typeface="Poppins Medium"/>
              </a:rPr>
              <a:t>SUPERVISOR</a:t>
            </a:r>
          </a:p>
        </p:txBody>
      </p:sp>
      <p:sp>
        <p:nvSpPr>
          <p:cNvPr id="11" name="TextBox 11">
            <a:extLst>
              <a:ext uri="{FF2B5EF4-FFF2-40B4-BE49-F238E27FC236}">
                <a16:creationId xmlns:a16="http://schemas.microsoft.com/office/drawing/2014/main" id="{9941B587-9620-49AB-ABF3-D9E8B06A52FB}"/>
              </a:ext>
            </a:extLst>
          </p:cNvPr>
          <p:cNvSpPr txBox="1"/>
          <p:nvPr/>
        </p:nvSpPr>
        <p:spPr>
          <a:xfrm>
            <a:off x="6072800" y="387217"/>
            <a:ext cx="2534064" cy="527837"/>
          </a:xfrm>
          <a:prstGeom prst="rect">
            <a:avLst/>
          </a:prstGeom>
        </p:spPr>
        <p:txBody>
          <a:bodyPr lIns="0" tIns="0" rIns="0" bIns="0" rtlCol="0" anchor="t">
            <a:spAutoFit/>
          </a:bodyPr>
          <a:lstStyle/>
          <a:p>
            <a:pPr algn="r">
              <a:lnSpc>
                <a:spcPct val="150000"/>
              </a:lnSpc>
            </a:pPr>
            <a:r>
              <a:rPr lang="en-US" sz="1200" dirty="0">
                <a:solidFill>
                  <a:srgbClr val="333333"/>
                </a:solidFill>
                <a:latin typeface="Poppins Light"/>
              </a:rPr>
              <a:t>Dr. Yuzana Win</a:t>
            </a:r>
          </a:p>
          <a:p>
            <a:pPr algn="r">
              <a:lnSpc>
                <a:spcPct val="150000"/>
              </a:lnSpc>
            </a:pPr>
            <a:r>
              <a:rPr lang="en-US" sz="1200" dirty="0">
                <a:solidFill>
                  <a:srgbClr val="333333"/>
                </a:solidFill>
                <a:latin typeface="Poppins Light"/>
              </a:rPr>
              <a:t>Auston University</a:t>
            </a:r>
          </a:p>
        </p:txBody>
      </p:sp>
      <p:sp>
        <p:nvSpPr>
          <p:cNvPr id="14" name="AutoShape 6">
            <a:extLst>
              <a:ext uri="{FF2B5EF4-FFF2-40B4-BE49-F238E27FC236}">
                <a16:creationId xmlns:a16="http://schemas.microsoft.com/office/drawing/2014/main" id="{B5AA516A-DF53-4D90-8BE6-58AE453BC0DD}"/>
              </a:ext>
            </a:extLst>
          </p:cNvPr>
          <p:cNvSpPr/>
          <p:nvPr/>
        </p:nvSpPr>
        <p:spPr>
          <a:xfrm flipV="1">
            <a:off x="2708837" y="4331369"/>
            <a:ext cx="3776849" cy="0"/>
          </a:xfrm>
          <a:prstGeom prst="line">
            <a:avLst/>
          </a:prstGeom>
          <a:ln w="19050" cap="rnd">
            <a:solidFill>
              <a:srgbClr val="333333"/>
            </a:solidFill>
            <a:prstDash val="solid"/>
            <a:headEnd type="none" w="sm" len="sm"/>
            <a:tailEnd type="none" w="sm" len="sm"/>
          </a:ln>
        </p:spPr>
        <p:txBody>
          <a:bodyPr/>
          <a:lstStyle/>
          <a:p>
            <a:endParaRPr lang="en-GB" sz="1050"/>
          </a:p>
        </p:txBody>
      </p:sp>
      <p:sp>
        <p:nvSpPr>
          <p:cNvPr id="16" name="Subtitle 2">
            <a:extLst>
              <a:ext uri="{FF2B5EF4-FFF2-40B4-BE49-F238E27FC236}">
                <a16:creationId xmlns:a16="http://schemas.microsoft.com/office/drawing/2014/main" id="{FE5EC905-7A49-45FE-88D4-C1CDD70F36D2}"/>
              </a:ext>
            </a:extLst>
          </p:cNvPr>
          <p:cNvSpPr txBox="1">
            <a:spLocks/>
          </p:cNvSpPr>
          <p:nvPr/>
        </p:nvSpPr>
        <p:spPr>
          <a:xfrm>
            <a:off x="6435165" y="4170459"/>
            <a:ext cx="2171700" cy="612988"/>
          </a:xfrm>
          <a:prstGeom prst="rect">
            <a:avLst/>
          </a:prstGeom>
        </p:spPr>
        <p:txBody>
          <a:bodyPr vert="horz" lIns="68580" tIns="34290" rIns="68580" bIns="34290" rtlCol="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500" dirty="0"/>
              <a:t>Project</a:t>
            </a:r>
          </a:p>
          <a:p>
            <a:pPr algn="r"/>
            <a:r>
              <a:rPr lang="en-US" sz="1500" dirty="0"/>
              <a:t>23th May 2024</a:t>
            </a:r>
          </a:p>
        </p:txBody>
      </p:sp>
      <p:sp>
        <p:nvSpPr>
          <p:cNvPr id="12" name="TextBox 11">
            <a:extLst>
              <a:ext uri="{FF2B5EF4-FFF2-40B4-BE49-F238E27FC236}">
                <a16:creationId xmlns:a16="http://schemas.microsoft.com/office/drawing/2014/main" id="{8A0D52D6-D364-8ED0-2436-08271ED29C7D}"/>
              </a:ext>
            </a:extLst>
          </p:cNvPr>
          <p:cNvSpPr txBox="1"/>
          <p:nvPr/>
        </p:nvSpPr>
        <p:spPr>
          <a:xfrm>
            <a:off x="8686800" y="4822906"/>
            <a:ext cx="914400" cy="307777"/>
          </a:xfrm>
          <a:prstGeom prst="rect">
            <a:avLst/>
          </a:prstGeom>
          <a:noFill/>
        </p:spPr>
        <p:txBody>
          <a:bodyPr wrap="square" rtlCol="0">
            <a:spAutoFit/>
          </a:bodyPr>
          <a:lstStyle/>
          <a:p>
            <a:r>
              <a:rPr lang="en-US" dirty="0"/>
              <a:t>33</a:t>
            </a:r>
          </a:p>
        </p:txBody>
      </p:sp>
    </p:spTree>
    <p:extLst>
      <p:ext uri="{BB962C8B-B14F-4D97-AF65-F5344CB8AC3E}">
        <p14:creationId xmlns:p14="http://schemas.microsoft.com/office/powerpoint/2010/main" val="15104205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E34A8-D0AF-4A58-B959-919EE905D14B}"/>
              </a:ext>
            </a:extLst>
          </p:cNvPr>
          <p:cNvSpPr>
            <a:spLocks noGrp="1"/>
          </p:cNvSpPr>
          <p:nvPr>
            <p:ph type="ctrTitle"/>
          </p:nvPr>
        </p:nvSpPr>
        <p:spPr>
          <a:xfrm>
            <a:off x="537137" y="1684577"/>
            <a:ext cx="8069727" cy="1973420"/>
          </a:xfrm>
        </p:spPr>
        <p:txBody>
          <a:bodyPr anchor="ctr">
            <a:noAutofit/>
          </a:bodyPr>
          <a:lstStyle/>
          <a:p>
            <a:pPr>
              <a:lnSpc>
                <a:spcPct val="150000"/>
              </a:lnSpc>
            </a:pPr>
            <a:r>
              <a:rPr lang="en-US" sz="3300" dirty="0"/>
              <a:t>Ready to Test the App? </a:t>
            </a:r>
            <a:br>
              <a:rPr lang="en-US" sz="3000" dirty="0"/>
            </a:br>
            <a:r>
              <a:rPr lang="en-US" sz="2400" dirty="0"/>
              <a:t>Try it out, assess it, and embrace its potential!</a:t>
            </a:r>
            <a:br>
              <a:rPr lang="en-US" sz="3000" b="0" dirty="0"/>
            </a:br>
            <a:r>
              <a:rPr lang="en-US" sz="3000" dirty="0">
                <a:solidFill>
                  <a:schemeClr val="tx1"/>
                </a:solidFill>
                <a:hlinkClick r:id="rId3">
                  <a:extLst>
                    <a:ext uri="{A12FA001-AC4F-418D-AE19-62706E023703}">
                      <ahyp:hlinkClr xmlns:ahyp="http://schemas.microsoft.com/office/drawing/2018/hyperlinkcolor" val="tx"/>
                    </a:ext>
                  </a:extLst>
                </a:hlinkClick>
              </a:rPr>
              <a:t>Heart Disease Prediction Web App</a:t>
            </a:r>
            <a:endParaRPr lang="en-US" sz="4950" dirty="0">
              <a:solidFill>
                <a:schemeClr val="tx1"/>
              </a:solidFill>
              <a:latin typeface="Poppins" panose="00000500000000000000" pitchFamily="2" charset="0"/>
              <a:cs typeface="Poppins" panose="00000500000000000000" pitchFamily="2" charset="0"/>
            </a:endParaRPr>
          </a:p>
        </p:txBody>
      </p:sp>
      <p:sp>
        <p:nvSpPr>
          <p:cNvPr id="3" name="Subtitle 2">
            <a:extLst>
              <a:ext uri="{FF2B5EF4-FFF2-40B4-BE49-F238E27FC236}">
                <a16:creationId xmlns:a16="http://schemas.microsoft.com/office/drawing/2014/main" id="{747DD42E-6046-43D8-ACD3-05DD831BE1A2}"/>
              </a:ext>
            </a:extLst>
          </p:cNvPr>
          <p:cNvSpPr>
            <a:spLocks noGrp="1"/>
          </p:cNvSpPr>
          <p:nvPr>
            <p:ph type="subTitle" idx="1"/>
          </p:nvPr>
        </p:nvSpPr>
        <p:spPr>
          <a:xfrm>
            <a:off x="537137" y="4170459"/>
            <a:ext cx="2171700" cy="646300"/>
          </a:xfrm>
        </p:spPr>
        <p:txBody>
          <a:bodyPr>
            <a:spAutoFit/>
          </a:bodyPr>
          <a:lstStyle/>
          <a:p>
            <a:pPr algn="l"/>
            <a:r>
              <a:rPr lang="en-US" sz="1500" dirty="0"/>
              <a:t>Presentation by</a:t>
            </a:r>
          </a:p>
          <a:p>
            <a:pPr algn="l"/>
            <a:r>
              <a:rPr lang="en-US" sz="1500" dirty="0"/>
              <a:t>Khaing Khant Kyaw</a:t>
            </a:r>
          </a:p>
        </p:txBody>
      </p:sp>
      <p:sp>
        <p:nvSpPr>
          <p:cNvPr id="4" name="Freeform 7">
            <a:extLst>
              <a:ext uri="{FF2B5EF4-FFF2-40B4-BE49-F238E27FC236}">
                <a16:creationId xmlns:a16="http://schemas.microsoft.com/office/drawing/2014/main" id="{2ABAAEB8-716A-47E9-A137-4634F1228809}"/>
              </a:ext>
            </a:extLst>
          </p:cNvPr>
          <p:cNvSpPr/>
          <p:nvPr/>
        </p:nvSpPr>
        <p:spPr>
          <a:xfrm>
            <a:off x="537137" y="287167"/>
            <a:ext cx="2133874" cy="626218"/>
          </a:xfrm>
          <a:custGeom>
            <a:avLst/>
            <a:gdLst/>
            <a:ahLst/>
            <a:cxnLst/>
            <a:rect l="l" t="t" r="r" b="b"/>
            <a:pathLst>
              <a:path w="4757579" h="1396183">
                <a:moveTo>
                  <a:pt x="0" y="0"/>
                </a:moveTo>
                <a:lnTo>
                  <a:pt x="4757579" y="0"/>
                </a:lnTo>
                <a:lnTo>
                  <a:pt x="4757579" y="1396183"/>
                </a:lnTo>
                <a:lnTo>
                  <a:pt x="0" y="1396183"/>
                </a:lnTo>
                <a:lnTo>
                  <a:pt x="0" y="0"/>
                </a:lnTo>
                <a:close/>
              </a:path>
            </a:pathLst>
          </a:custGeom>
          <a:blipFill>
            <a:blip r:embed="rId4"/>
            <a:stretch>
              <a:fillRect l="-1815" t="-73079" r="-2242" b="-83247"/>
            </a:stretch>
          </a:blipFill>
        </p:spPr>
        <p:txBody>
          <a:bodyPr/>
          <a:lstStyle/>
          <a:p>
            <a:endParaRPr lang="en-GB" sz="1050"/>
          </a:p>
        </p:txBody>
      </p:sp>
      <p:sp>
        <p:nvSpPr>
          <p:cNvPr id="5" name="Freeform 9">
            <a:extLst>
              <a:ext uri="{FF2B5EF4-FFF2-40B4-BE49-F238E27FC236}">
                <a16:creationId xmlns:a16="http://schemas.microsoft.com/office/drawing/2014/main" id="{130D7448-A118-4B63-B809-2CBE7FA5B29A}"/>
              </a:ext>
            </a:extLst>
          </p:cNvPr>
          <p:cNvSpPr/>
          <p:nvPr/>
        </p:nvSpPr>
        <p:spPr>
          <a:xfrm>
            <a:off x="3049771" y="287167"/>
            <a:ext cx="1620799" cy="626218"/>
          </a:xfrm>
          <a:custGeom>
            <a:avLst/>
            <a:gdLst/>
            <a:ahLst/>
            <a:cxnLst/>
            <a:rect l="l" t="t" r="r" b="b"/>
            <a:pathLst>
              <a:path w="3613649" h="1396183">
                <a:moveTo>
                  <a:pt x="0" y="0"/>
                </a:moveTo>
                <a:lnTo>
                  <a:pt x="3613649" y="0"/>
                </a:lnTo>
                <a:lnTo>
                  <a:pt x="3613649" y="1396183"/>
                </a:lnTo>
                <a:lnTo>
                  <a:pt x="0" y="1396183"/>
                </a:lnTo>
                <a:lnTo>
                  <a:pt x="0" y="0"/>
                </a:lnTo>
                <a:close/>
              </a:path>
            </a:pathLst>
          </a:custGeom>
          <a:blipFill>
            <a:blip r:embed="rId5"/>
            <a:stretch>
              <a:fillRect/>
            </a:stretch>
          </a:blipFill>
          <a:ln>
            <a:noFill/>
          </a:ln>
        </p:spPr>
        <p:txBody>
          <a:bodyPr/>
          <a:lstStyle/>
          <a:p>
            <a:endParaRPr lang="en-GB" sz="1050"/>
          </a:p>
        </p:txBody>
      </p:sp>
      <p:sp>
        <p:nvSpPr>
          <p:cNvPr id="6" name="Subtitle 2">
            <a:extLst>
              <a:ext uri="{FF2B5EF4-FFF2-40B4-BE49-F238E27FC236}">
                <a16:creationId xmlns:a16="http://schemas.microsoft.com/office/drawing/2014/main" id="{6CA7B123-D50A-432B-A699-00A9F1D57FC1}"/>
              </a:ext>
            </a:extLst>
          </p:cNvPr>
          <p:cNvSpPr txBox="1">
            <a:spLocks/>
          </p:cNvSpPr>
          <p:nvPr/>
        </p:nvSpPr>
        <p:spPr>
          <a:xfrm>
            <a:off x="537137" y="1228977"/>
            <a:ext cx="3182353" cy="325755"/>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200" dirty="0"/>
              <a:t>6500CSMM - PROJECT</a:t>
            </a:r>
          </a:p>
        </p:txBody>
      </p:sp>
      <p:sp>
        <p:nvSpPr>
          <p:cNvPr id="9" name="AutoShape 6">
            <a:extLst>
              <a:ext uri="{FF2B5EF4-FFF2-40B4-BE49-F238E27FC236}">
                <a16:creationId xmlns:a16="http://schemas.microsoft.com/office/drawing/2014/main" id="{D5522D7B-0828-4ABA-8BE6-D0B0D238F688}"/>
              </a:ext>
            </a:extLst>
          </p:cNvPr>
          <p:cNvSpPr/>
          <p:nvPr/>
        </p:nvSpPr>
        <p:spPr>
          <a:xfrm flipV="1">
            <a:off x="537137" y="1087403"/>
            <a:ext cx="8069727" cy="11730"/>
          </a:xfrm>
          <a:prstGeom prst="line">
            <a:avLst/>
          </a:prstGeom>
          <a:ln w="19050" cap="rnd">
            <a:solidFill>
              <a:srgbClr val="333333"/>
            </a:solidFill>
            <a:prstDash val="solid"/>
            <a:headEnd type="none" w="sm" len="sm"/>
            <a:tailEnd type="none" w="sm" len="sm"/>
          </a:ln>
        </p:spPr>
        <p:txBody>
          <a:bodyPr/>
          <a:lstStyle/>
          <a:p>
            <a:endParaRPr lang="en-GB" sz="1050"/>
          </a:p>
        </p:txBody>
      </p:sp>
      <p:sp>
        <p:nvSpPr>
          <p:cNvPr id="10" name="TextBox 10">
            <a:extLst>
              <a:ext uri="{FF2B5EF4-FFF2-40B4-BE49-F238E27FC236}">
                <a16:creationId xmlns:a16="http://schemas.microsoft.com/office/drawing/2014/main" id="{5D0D4A4F-E35B-4DD2-8C74-4E27BE051910}"/>
              </a:ext>
            </a:extLst>
          </p:cNvPr>
          <p:cNvSpPr txBox="1"/>
          <p:nvPr/>
        </p:nvSpPr>
        <p:spPr>
          <a:xfrm>
            <a:off x="6429214" y="98869"/>
            <a:ext cx="2177650" cy="283539"/>
          </a:xfrm>
          <a:prstGeom prst="rect">
            <a:avLst/>
          </a:prstGeom>
        </p:spPr>
        <p:txBody>
          <a:bodyPr lIns="0" tIns="0" rIns="0" bIns="0" rtlCol="0" anchor="t">
            <a:spAutoFit/>
          </a:bodyPr>
          <a:lstStyle/>
          <a:p>
            <a:pPr algn="r">
              <a:lnSpc>
                <a:spcPts val="2519"/>
              </a:lnSpc>
            </a:pPr>
            <a:r>
              <a:rPr lang="en-US" sz="1200" dirty="0">
                <a:solidFill>
                  <a:srgbClr val="333333"/>
                </a:solidFill>
                <a:latin typeface="Poppins Medium"/>
              </a:rPr>
              <a:t>SUPERVISOR</a:t>
            </a:r>
          </a:p>
        </p:txBody>
      </p:sp>
      <p:sp>
        <p:nvSpPr>
          <p:cNvPr id="11" name="TextBox 11">
            <a:extLst>
              <a:ext uri="{FF2B5EF4-FFF2-40B4-BE49-F238E27FC236}">
                <a16:creationId xmlns:a16="http://schemas.microsoft.com/office/drawing/2014/main" id="{9941B587-9620-49AB-ABF3-D9E8B06A52FB}"/>
              </a:ext>
            </a:extLst>
          </p:cNvPr>
          <p:cNvSpPr txBox="1"/>
          <p:nvPr/>
        </p:nvSpPr>
        <p:spPr>
          <a:xfrm>
            <a:off x="6072800" y="387217"/>
            <a:ext cx="2534064" cy="527837"/>
          </a:xfrm>
          <a:prstGeom prst="rect">
            <a:avLst/>
          </a:prstGeom>
        </p:spPr>
        <p:txBody>
          <a:bodyPr lIns="0" tIns="0" rIns="0" bIns="0" rtlCol="0" anchor="t">
            <a:spAutoFit/>
          </a:bodyPr>
          <a:lstStyle/>
          <a:p>
            <a:pPr algn="r">
              <a:lnSpc>
                <a:spcPct val="150000"/>
              </a:lnSpc>
            </a:pPr>
            <a:r>
              <a:rPr lang="en-US" sz="1200" dirty="0">
                <a:solidFill>
                  <a:srgbClr val="333333"/>
                </a:solidFill>
                <a:latin typeface="Poppins Light"/>
              </a:rPr>
              <a:t>Dr. Yuzana Win</a:t>
            </a:r>
          </a:p>
          <a:p>
            <a:pPr algn="r">
              <a:lnSpc>
                <a:spcPct val="150000"/>
              </a:lnSpc>
            </a:pPr>
            <a:r>
              <a:rPr lang="en-US" sz="1200" dirty="0">
                <a:solidFill>
                  <a:srgbClr val="333333"/>
                </a:solidFill>
                <a:latin typeface="Poppins Light"/>
              </a:rPr>
              <a:t>Auston University</a:t>
            </a:r>
          </a:p>
        </p:txBody>
      </p:sp>
      <p:sp>
        <p:nvSpPr>
          <p:cNvPr id="14" name="AutoShape 6">
            <a:extLst>
              <a:ext uri="{FF2B5EF4-FFF2-40B4-BE49-F238E27FC236}">
                <a16:creationId xmlns:a16="http://schemas.microsoft.com/office/drawing/2014/main" id="{B5AA516A-DF53-4D90-8BE6-58AE453BC0DD}"/>
              </a:ext>
            </a:extLst>
          </p:cNvPr>
          <p:cNvSpPr/>
          <p:nvPr/>
        </p:nvSpPr>
        <p:spPr>
          <a:xfrm flipV="1">
            <a:off x="2708837" y="4331369"/>
            <a:ext cx="3776849" cy="0"/>
          </a:xfrm>
          <a:prstGeom prst="line">
            <a:avLst/>
          </a:prstGeom>
          <a:ln w="19050" cap="rnd">
            <a:solidFill>
              <a:srgbClr val="333333"/>
            </a:solidFill>
            <a:prstDash val="solid"/>
            <a:headEnd type="none" w="sm" len="sm"/>
            <a:tailEnd type="none" w="sm" len="sm"/>
          </a:ln>
        </p:spPr>
        <p:txBody>
          <a:bodyPr/>
          <a:lstStyle/>
          <a:p>
            <a:endParaRPr lang="en-GB" sz="1050"/>
          </a:p>
        </p:txBody>
      </p:sp>
      <p:sp>
        <p:nvSpPr>
          <p:cNvPr id="16" name="Subtitle 2">
            <a:extLst>
              <a:ext uri="{FF2B5EF4-FFF2-40B4-BE49-F238E27FC236}">
                <a16:creationId xmlns:a16="http://schemas.microsoft.com/office/drawing/2014/main" id="{FE5EC905-7A49-45FE-88D4-C1CDD70F36D2}"/>
              </a:ext>
            </a:extLst>
          </p:cNvPr>
          <p:cNvSpPr txBox="1">
            <a:spLocks/>
          </p:cNvSpPr>
          <p:nvPr/>
        </p:nvSpPr>
        <p:spPr>
          <a:xfrm>
            <a:off x="6435165" y="4170459"/>
            <a:ext cx="2171700" cy="612988"/>
          </a:xfrm>
          <a:prstGeom prst="rect">
            <a:avLst/>
          </a:prstGeom>
        </p:spPr>
        <p:txBody>
          <a:bodyPr vert="horz" lIns="68580" tIns="34290" rIns="68580" bIns="34290" rtlCol="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500" dirty="0"/>
              <a:t>Project</a:t>
            </a:r>
          </a:p>
          <a:p>
            <a:pPr algn="r"/>
            <a:r>
              <a:rPr lang="en-US" sz="1500" dirty="0"/>
              <a:t>23th May 2024</a:t>
            </a:r>
          </a:p>
        </p:txBody>
      </p:sp>
      <p:sp>
        <p:nvSpPr>
          <p:cNvPr id="12" name="TextBox 11">
            <a:extLst>
              <a:ext uri="{FF2B5EF4-FFF2-40B4-BE49-F238E27FC236}">
                <a16:creationId xmlns:a16="http://schemas.microsoft.com/office/drawing/2014/main" id="{89C500DA-9BBF-51CB-66D2-976D2246F649}"/>
              </a:ext>
            </a:extLst>
          </p:cNvPr>
          <p:cNvSpPr txBox="1"/>
          <p:nvPr/>
        </p:nvSpPr>
        <p:spPr>
          <a:xfrm>
            <a:off x="8686800" y="4822906"/>
            <a:ext cx="914400" cy="307777"/>
          </a:xfrm>
          <a:prstGeom prst="rect">
            <a:avLst/>
          </a:prstGeom>
          <a:noFill/>
        </p:spPr>
        <p:txBody>
          <a:bodyPr wrap="square" rtlCol="0">
            <a:spAutoFit/>
          </a:bodyPr>
          <a:lstStyle/>
          <a:p>
            <a:r>
              <a:rPr lang="en-US" dirty="0"/>
              <a:t>35</a:t>
            </a:r>
          </a:p>
        </p:txBody>
      </p:sp>
    </p:spTree>
    <p:extLst>
      <p:ext uri="{BB962C8B-B14F-4D97-AF65-F5344CB8AC3E}">
        <p14:creationId xmlns:p14="http://schemas.microsoft.com/office/powerpoint/2010/main" val="439291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24" name="Google Shape;142;p26">
            <a:extLst>
              <a:ext uri="{FF2B5EF4-FFF2-40B4-BE49-F238E27FC236}">
                <a16:creationId xmlns:a16="http://schemas.microsoft.com/office/drawing/2014/main" id="{23858E3D-4CEE-1239-AEEB-F0BEED263F4D}"/>
              </a:ext>
            </a:extLst>
          </p:cNvPr>
          <p:cNvSpPr/>
          <p:nvPr/>
        </p:nvSpPr>
        <p:spPr>
          <a:xfrm rot="10800000" flipH="1">
            <a:off x="0" y="2393156"/>
            <a:ext cx="9072563" cy="275034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050" name="Picture 2" descr="Buy Cardiac Arrest Prediction Using Machine Learning Model Book Online at  Low Prices in India | Cardiac Arrest Prediction Using Machine Learning  Model Reviews &amp; Ratings - Amazon.in">
            <a:extLst>
              <a:ext uri="{FF2B5EF4-FFF2-40B4-BE49-F238E27FC236}">
                <a16:creationId xmlns:a16="http://schemas.microsoft.com/office/drawing/2014/main" id="{8268F708-B1C9-8958-62E0-B361FB67B9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6045" y="1"/>
            <a:ext cx="3614736" cy="6236494"/>
          </a:xfrm>
          <a:prstGeom prst="rect">
            <a:avLst/>
          </a:prstGeom>
          <a:noFill/>
          <a:extLst>
            <a:ext uri="{909E8E84-426E-40DD-AFC4-6F175D3DCCD1}">
              <a14:hiddenFill xmlns:a14="http://schemas.microsoft.com/office/drawing/2010/main">
                <a:solidFill>
                  <a:srgbClr val="FFFFFF"/>
                </a:solidFill>
              </a14:hiddenFill>
            </a:ext>
          </a:extLst>
        </p:spPr>
      </p:pic>
      <p:sp>
        <p:nvSpPr>
          <p:cNvPr id="27" name="Google Shape;141;p26">
            <a:extLst>
              <a:ext uri="{FF2B5EF4-FFF2-40B4-BE49-F238E27FC236}">
                <a16:creationId xmlns:a16="http://schemas.microsoft.com/office/drawing/2014/main" id="{8A5EB278-9C3E-3213-BEAA-97D94FA81F7A}"/>
              </a:ext>
            </a:extLst>
          </p:cNvPr>
          <p:cNvSpPr txBox="1">
            <a:spLocks/>
          </p:cNvSpPr>
          <p:nvPr/>
        </p:nvSpPr>
        <p:spPr>
          <a:xfrm>
            <a:off x="2723528" y="566966"/>
            <a:ext cx="4194553" cy="88976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r>
              <a:rPr lang="en-US" sz="2800" dirty="0"/>
              <a:t>Why heart disease?</a:t>
            </a:r>
          </a:p>
        </p:txBody>
      </p:sp>
      <p:sp>
        <p:nvSpPr>
          <p:cNvPr id="2" name="TextBox 1">
            <a:extLst>
              <a:ext uri="{FF2B5EF4-FFF2-40B4-BE49-F238E27FC236}">
                <a16:creationId xmlns:a16="http://schemas.microsoft.com/office/drawing/2014/main" id="{D9BB23D3-5C8D-F1B2-8626-B01569189741}"/>
              </a:ext>
            </a:extLst>
          </p:cNvPr>
          <p:cNvSpPr txBox="1"/>
          <p:nvPr/>
        </p:nvSpPr>
        <p:spPr>
          <a:xfrm>
            <a:off x="8833247" y="4746423"/>
            <a:ext cx="914400" cy="307777"/>
          </a:xfrm>
          <a:prstGeom prst="rect">
            <a:avLst/>
          </a:prstGeom>
          <a:noFill/>
        </p:spPr>
        <p:txBody>
          <a:bodyPr wrap="square" rtlCol="0">
            <a:spAutoFit/>
          </a:bodyPr>
          <a:lstStyle/>
          <a:p>
            <a:r>
              <a:rPr lang="en-US" dirty="0"/>
              <a:t>4</a:t>
            </a:r>
          </a:p>
        </p:txBody>
      </p:sp>
    </p:spTree>
    <p:extLst>
      <p:ext uri="{BB962C8B-B14F-4D97-AF65-F5344CB8AC3E}">
        <p14:creationId xmlns:p14="http://schemas.microsoft.com/office/powerpoint/2010/main" val="1672950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4" name="Google Shape;174;p28"/>
          <p:cNvSpPr/>
          <p:nvPr/>
        </p:nvSpPr>
        <p:spPr>
          <a:xfrm>
            <a:off x="4328020" y="-16344"/>
            <a:ext cx="4815980" cy="251665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8"/>
          <p:cNvSpPr/>
          <p:nvPr/>
        </p:nvSpPr>
        <p:spPr>
          <a:xfrm>
            <a:off x="-1" y="2500313"/>
            <a:ext cx="4379119" cy="264318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8"/>
          <p:cNvSpPr txBox="1">
            <a:spLocks noGrp="1"/>
          </p:cNvSpPr>
          <p:nvPr>
            <p:ph type="subTitle" idx="3"/>
          </p:nvPr>
        </p:nvSpPr>
        <p:spPr>
          <a:xfrm>
            <a:off x="4379118" y="414222"/>
            <a:ext cx="4336257" cy="37275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sz="1200" dirty="0">
                <a:solidFill>
                  <a:schemeClr val="lt1"/>
                </a:solidFill>
              </a:rPr>
              <a:t>Heart Disease is leading cause of death since 2000</a:t>
            </a:r>
            <a:endParaRPr sz="1200" dirty="0">
              <a:solidFill>
                <a:schemeClr val="lt1"/>
              </a:solidFill>
            </a:endParaRPr>
          </a:p>
        </p:txBody>
      </p:sp>
      <p:pic>
        <p:nvPicPr>
          <p:cNvPr id="14" name="Picture 13">
            <a:extLst>
              <a:ext uri="{FF2B5EF4-FFF2-40B4-BE49-F238E27FC236}">
                <a16:creationId xmlns:a16="http://schemas.microsoft.com/office/drawing/2014/main" id="{BA45D263-476C-061C-DA64-3E6DD5BDA6FF}"/>
              </a:ext>
            </a:extLst>
          </p:cNvPr>
          <p:cNvPicPr>
            <a:picLocks noChangeAspect="1"/>
          </p:cNvPicPr>
          <p:nvPr/>
        </p:nvPicPr>
        <p:blipFill>
          <a:blip r:embed="rId3"/>
          <a:stretch>
            <a:fillRect/>
          </a:stretch>
        </p:blipFill>
        <p:spPr>
          <a:xfrm>
            <a:off x="241101" y="162044"/>
            <a:ext cx="3896913" cy="2009658"/>
          </a:xfrm>
          <a:prstGeom prst="rect">
            <a:avLst/>
          </a:prstGeom>
        </p:spPr>
      </p:pic>
      <p:sp>
        <p:nvSpPr>
          <p:cNvPr id="15" name="Google Shape;178;p28">
            <a:extLst>
              <a:ext uri="{FF2B5EF4-FFF2-40B4-BE49-F238E27FC236}">
                <a16:creationId xmlns:a16="http://schemas.microsoft.com/office/drawing/2014/main" id="{3BBB49DA-D2C6-5635-B2CB-E6EA545916B7}"/>
              </a:ext>
            </a:extLst>
          </p:cNvPr>
          <p:cNvSpPr txBox="1">
            <a:spLocks/>
          </p:cNvSpPr>
          <p:nvPr/>
        </p:nvSpPr>
        <p:spPr>
          <a:xfrm>
            <a:off x="4379118" y="786972"/>
            <a:ext cx="4764882" cy="74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9pPr>
          </a:lstStyle>
          <a:p>
            <a:pPr marL="171450" indent="-171450">
              <a:buFont typeface="Arial" panose="020B0604020202020204" pitchFamily="34" charset="0"/>
              <a:buChar char="•"/>
            </a:pPr>
            <a:r>
              <a:rPr lang="en-US" sz="1200" dirty="0">
                <a:solidFill>
                  <a:schemeClr val="lt1"/>
                </a:solidFill>
              </a:rPr>
              <a:t>Killing over 600,000 people each year from illness related to cardiovascular disease</a:t>
            </a:r>
          </a:p>
        </p:txBody>
      </p:sp>
      <p:pic>
        <p:nvPicPr>
          <p:cNvPr id="16" name="Picture 15" descr="Most Common Causes of Death | Lifespan Development">
            <a:extLst>
              <a:ext uri="{FF2B5EF4-FFF2-40B4-BE49-F238E27FC236}">
                <a16:creationId xmlns:a16="http://schemas.microsoft.com/office/drawing/2014/main" id="{795AF617-3C84-85BC-9425-3DC6F4CB8CA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283092"/>
            <a:ext cx="4105280" cy="2009658"/>
          </a:xfrm>
          <a:prstGeom prst="rect">
            <a:avLst/>
          </a:prstGeom>
          <a:noFill/>
          <a:ln>
            <a:noFill/>
          </a:ln>
        </p:spPr>
      </p:pic>
      <p:sp>
        <p:nvSpPr>
          <p:cNvPr id="17" name="Google Shape;178;p28">
            <a:extLst>
              <a:ext uri="{FF2B5EF4-FFF2-40B4-BE49-F238E27FC236}">
                <a16:creationId xmlns:a16="http://schemas.microsoft.com/office/drawing/2014/main" id="{4ACFD433-968C-9685-8E01-E0D7DCF0678B}"/>
              </a:ext>
            </a:extLst>
          </p:cNvPr>
          <p:cNvSpPr txBox="1">
            <a:spLocks/>
          </p:cNvSpPr>
          <p:nvPr/>
        </p:nvSpPr>
        <p:spPr>
          <a:xfrm>
            <a:off x="4379118" y="1217538"/>
            <a:ext cx="4454129" cy="74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9pPr>
          </a:lstStyle>
          <a:p>
            <a:pPr marL="171450" indent="-171450">
              <a:buFont typeface="Arial" panose="020B0604020202020204" pitchFamily="34" charset="0"/>
              <a:buChar char="•"/>
            </a:pPr>
            <a:r>
              <a:rPr lang="en-US" sz="1200" dirty="0">
                <a:solidFill>
                  <a:schemeClr val="tx2"/>
                </a:solidFill>
              </a:rPr>
              <a:t>Economic burden of heart disease treatment is nearly $300 billion per year,</a:t>
            </a:r>
          </a:p>
        </p:txBody>
      </p:sp>
      <p:pic>
        <p:nvPicPr>
          <p:cNvPr id="3076" name="Picture 4" descr="Cardiovascular Research: Projections into 2035 - Worldwide">
            <a:extLst>
              <a:ext uri="{FF2B5EF4-FFF2-40B4-BE49-F238E27FC236}">
                <a16:creationId xmlns:a16="http://schemas.microsoft.com/office/drawing/2014/main" id="{B2EF15F0-B428-ADA8-7F67-7F154F56A4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7089" y="-35651"/>
            <a:ext cx="2540887" cy="2405047"/>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178;p28">
            <a:extLst>
              <a:ext uri="{FF2B5EF4-FFF2-40B4-BE49-F238E27FC236}">
                <a16:creationId xmlns:a16="http://schemas.microsoft.com/office/drawing/2014/main" id="{DCD99390-4C66-31DB-6CB9-344B30CBF71E}"/>
              </a:ext>
            </a:extLst>
          </p:cNvPr>
          <p:cNvSpPr txBox="1">
            <a:spLocks/>
          </p:cNvSpPr>
          <p:nvPr/>
        </p:nvSpPr>
        <p:spPr>
          <a:xfrm>
            <a:off x="4379119" y="1663389"/>
            <a:ext cx="4336256" cy="5072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9pPr>
          </a:lstStyle>
          <a:p>
            <a:pPr marL="171450" indent="-171450">
              <a:buFont typeface="Arial" panose="020B0604020202020204" pitchFamily="34" charset="0"/>
              <a:buChar char="•"/>
            </a:pPr>
            <a:r>
              <a:rPr lang="en-US" sz="1200" dirty="0">
                <a:solidFill>
                  <a:schemeClr val="tx2"/>
                </a:solidFill>
              </a:rPr>
              <a:t>Early detection is pivotal for effective intervention</a:t>
            </a:r>
          </a:p>
        </p:txBody>
      </p:sp>
      <p:pic>
        <p:nvPicPr>
          <p:cNvPr id="3078" name="Picture 6" descr="Scientific articles">
            <a:extLst>
              <a:ext uri="{FF2B5EF4-FFF2-40B4-BE49-F238E27FC236}">
                <a16:creationId xmlns:a16="http://schemas.microsoft.com/office/drawing/2014/main" id="{CDF38441-6747-77D8-0C33-E1B95A0E99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502" y="576326"/>
            <a:ext cx="4000500" cy="1289744"/>
          </a:xfrm>
          <a:prstGeom prst="rect">
            <a:avLst/>
          </a:prstGeom>
          <a:noFill/>
          <a:extLst>
            <a:ext uri="{909E8E84-426E-40DD-AFC4-6F175D3DCCD1}">
              <a14:hiddenFill xmlns:a14="http://schemas.microsoft.com/office/drawing/2010/main">
                <a:solidFill>
                  <a:srgbClr val="FFFFFF"/>
                </a:solidFill>
              </a14:hiddenFill>
            </a:ext>
          </a:extLst>
        </p:spPr>
      </p:pic>
      <p:sp>
        <p:nvSpPr>
          <p:cNvPr id="23" name="Google Shape;178;p28">
            <a:extLst>
              <a:ext uri="{FF2B5EF4-FFF2-40B4-BE49-F238E27FC236}">
                <a16:creationId xmlns:a16="http://schemas.microsoft.com/office/drawing/2014/main" id="{0FBA085E-7017-B9C0-FC63-73878398DEDF}"/>
              </a:ext>
            </a:extLst>
          </p:cNvPr>
          <p:cNvSpPr txBox="1">
            <a:spLocks/>
          </p:cNvSpPr>
          <p:nvPr/>
        </p:nvSpPr>
        <p:spPr>
          <a:xfrm>
            <a:off x="82209" y="2925174"/>
            <a:ext cx="4414630" cy="4359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9pPr>
          </a:lstStyle>
          <a:p>
            <a:pPr marL="171450" indent="-171450">
              <a:buFont typeface="Arial" panose="020B0604020202020204" pitchFamily="34" charset="0"/>
              <a:buChar char="•"/>
            </a:pPr>
            <a:r>
              <a:rPr lang="en-US" sz="1200" kern="0" dirty="0">
                <a:solidFill>
                  <a:schemeClr val="tx2"/>
                </a:solidFill>
                <a:effectLst/>
                <a:latin typeface="Catamaran Light" panose="020B0604020202020204" charset="0"/>
                <a:ea typeface="Times New Roman" panose="02020603050405020304" pitchFamily="18" charset="0"/>
                <a:cs typeface="Catamaran Light" panose="020B0604020202020204" charset="0"/>
              </a:rPr>
              <a:t>By combining several datasets , comprehensive dataset that </a:t>
            </a:r>
            <a:r>
              <a:rPr lang="en-US" sz="1200" dirty="0">
                <a:solidFill>
                  <a:schemeClr val="tx2"/>
                </a:solidFill>
                <a:latin typeface="Catamaran Light" panose="020B0604020202020204" charset="0"/>
                <a:ea typeface="Times New Roman" panose="02020603050405020304" pitchFamily="18" charset="0"/>
                <a:cs typeface="Catamaran Light" panose="020B0604020202020204" charset="0"/>
              </a:rPr>
              <a:t>covers wide variety of potential heart disease predictors is built</a:t>
            </a:r>
            <a:endParaRPr lang="en-US" sz="1200" dirty="0">
              <a:solidFill>
                <a:schemeClr val="tx2"/>
              </a:solidFill>
              <a:latin typeface="Catamaran Light" panose="020B0604020202020204" charset="0"/>
              <a:cs typeface="Catamaran Light" panose="020B0604020202020204" charset="0"/>
            </a:endParaRPr>
          </a:p>
        </p:txBody>
      </p:sp>
      <p:pic>
        <p:nvPicPr>
          <p:cNvPr id="3080" name="Picture 8" descr="New Feature: Merging Multiple Datasets Into One – Ona">
            <a:extLst>
              <a:ext uri="{FF2B5EF4-FFF2-40B4-BE49-F238E27FC236}">
                <a16:creationId xmlns:a16="http://schemas.microsoft.com/office/drawing/2014/main" id="{AD2F9844-42B5-B422-4CD1-9EF2425508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40053" y="2925174"/>
            <a:ext cx="3775322" cy="1678576"/>
          </a:xfrm>
          <a:prstGeom prst="rect">
            <a:avLst/>
          </a:prstGeom>
          <a:noFill/>
          <a:extLst>
            <a:ext uri="{909E8E84-426E-40DD-AFC4-6F175D3DCCD1}">
              <a14:hiddenFill xmlns:a14="http://schemas.microsoft.com/office/drawing/2010/main">
                <a:solidFill>
                  <a:srgbClr val="FFFFFF"/>
                </a:solidFill>
              </a14:hiddenFill>
            </a:ext>
          </a:extLst>
        </p:spPr>
      </p:pic>
      <p:sp>
        <p:nvSpPr>
          <p:cNvPr id="24" name="Google Shape;178;p28">
            <a:extLst>
              <a:ext uri="{FF2B5EF4-FFF2-40B4-BE49-F238E27FC236}">
                <a16:creationId xmlns:a16="http://schemas.microsoft.com/office/drawing/2014/main" id="{372CBE79-1802-05D0-D4CA-CE954502CCA9}"/>
              </a:ext>
            </a:extLst>
          </p:cNvPr>
          <p:cNvSpPr txBox="1">
            <a:spLocks/>
          </p:cNvSpPr>
          <p:nvPr/>
        </p:nvSpPr>
        <p:spPr>
          <a:xfrm>
            <a:off x="88948" y="3534414"/>
            <a:ext cx="4245811" cy="4359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9pPr>
          </a:lstStyle>
          <a:p>
            <a:pPr marL="171450" indent="-171450">
              <a:buFont typeface="Arial" panose="020B0604020202020204" pitchFamily="34" charset="0"/>
              <a:buChar char="•"/>
            </a:pPr>
            <a:r>
              <a:rPr lang="en-US" sz="1200" dirty="0">
                <a:solidFill>
                  <a:schemeClr val="tx2"/>
                </a:solidFill>
                <a:latin typeface="Catamaran Light" panose="020B0604020202020204" charset="0"/>
                <a:cs typeface="Catamaran Light" panose="020B0604020202020204" charset="0"/>
              </a:rPr>
              <a:t>Number of machine learning algorithms are investigated to choose which algorithm would be best suit  and by using cutting edge technology increase the accuracy score </a:t>
            </a:r>
          </a:p>
        </p:txBody>
      </p:sp>
      <p:pic>
        <p:nvPicPr>
          <p:cNvPr id="26" name="Picture 10" descr="Common Machine Learning Algorithms for Beginners">
            <a:extLst>
              <a:ext uri="{FF2B5EF4-FFF2-40B4-BE49-F238E27FC236}">
                <a16:creationId xmlns:a16="http://schemas.microsoft.com/office/drawing/2014/main" id="{B6A4748F-AA22-7B46-A741-CBE5756CEF2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8944"/>
          <a:stretch/>
        </p:blipFill>
        <p:spPr bwMode="auto">
          <a:xfrm>
            <a:off x="5057774" y="2921580"/>
            <a:ext cx="3407569" cy="1861685"/>
          </a:xfrm>
          <a:prstGeom prst="rect">
            <a:avLst/>
          </a:prstGeom>
          <a:noFill/>
          <a:extLst>
            <a:ext uri="{909E8E84-426E-40DD-AFC4-6F175D3DCCD1}">
              <a14:hiddenFill xmlns:a14="http://schemas.microsoft.com/office/drawing/2010/main">
                <a:solidFill>
                  <a:srgbClr val="FFFFFF"/>
                </a:solidFill>
              </a14:hiddenFill>
            </a:ext>
          </a:extLst>
        </p:spPr>
      </p:pic>
      <p:sp>
        <p:nvSpPr>
          <p:cNvPr id="27" name="Google Shape;178;p28">
            <a:extLst>
              <a:ext uri="{FF2B5EF4-FFF2-40B4-BE49-F238E27FC236}">
                <a16:creationId xmlns:a16="http://schemas.microsoft.com/office/drawing/2014/main" id="{34BD2BDE-A1F0-C7E7-7A4E-4E6D78906580}"/>
              </a:ext>
            </a:extLst>
          </p:cNvPr>
          <p:cNvSpPr txBox="1">
            <a:spLocks/>
          </p:cNvSpPr>
          <p:nvPr/>
        </p:nvSpPr>
        <p:spPr>
          <a:xfrm>
            <a:off x="82209" y="4236303"/>
            <a:ext cx="4245811" cy="4359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9pPr>
          </a:lstStyle>
          <a:p>
            <a:pPr marL="171450" indent="-171450">
              <a:buFont typeface="Arial" panose="020B0604020202020204" pitchFamily="34" charset="0"/>
              <a:buChar char="•"/>
            </a:pPr>
            <a:r>
              <a:rPr lang="en-US" sz="1200" dirty="0">
                <a:solidFill>
                  <a:schemeClr val="tx2"/>
                </a:solidFill>
                <a:latin typeface="Catamaran Light" panose="020B0604020202020204" charset="0"/>
                <a:cs typeface="Catamaran Light" panose="020B0604020202020204" charset="0"/>
              </a:rPr>
              <a:t>By giving insights into effective modeling to help medical professionals  </a:t>
            </a:r>
          </a:p>
        </p:txBody>
      </p:sp>
      <p:pic>
        <p:nvPicPr>
          <p:cNvPr id="3086" name="Picture 14" descr="The Growing Role of Artificial Intelligence in Precision Medicine">
            <a:extLst>
              <a:ext uri="{FF2B5EF4-FFF2-40B4-BE49-F238E27FC236}">
                <a16:creationId xmlns:a16="http://schemas.microsoft.com/office/drawing/2014/main" id="{71EF29E3-27C9-C1B5-2D2A-56F207908FE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4498"/>
          <a:stretch/>
        </p:blipFill>
        <p:spPr bwMode="auto">
          <a:xfrm>
            <a:off x="4940053" y="2871567"/>
            <a:ext cx="3500437" cy="19790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6426D8D-04B1-A4CF-98F6-CBB7D55E671A}"/>
              </a:ext>
            </a:extLst>
          </p:cNvPr>
          <p:cNvSpPr txBox="1"/>
          <p:nvPr/>
        </p:nvSpPr>
        <p:spPr>
          <a:xfrm>
            <a:off x="8833247" y="4746423"/>
            <a:ext cx="914400" cy="307777"/>
          </a:xfrm>
          <a:prstGeom prst="rect">
            <a:avLst/>
          </a:prstGeom>
          <a:noFill/>
        </p:spPr>
        <p:txBody>
          <a:bodyPr wrap="square" rtlCol="0">
            <a:spAutoFit/>
          </a:bodyPr>
          <a:lstStyle/>
          <a:p>
            <a:r>
              <a:rPr lang="en-US" dirty="0"/>
              <a:t>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xit" presetSubtype="0" fill="hold" nodeType="clickEffect">
                                  <p:stCondLst>
                                    <p:cond delay="0"/>
                                  </p:stCondLst>
                                  <p:childTnLst>
                                    <p:animEffect transition="out" filter="fade">
                                      <p:cBhvr>
                                        <p:cTn id="6" dur="1000"/>
                                        <p:tgtEl>
                                          <p:spTgt spid="14"/>
                                        </p:tgtEl>
                                      </p:cBhvr>
                                    </p:animEffect>
                                    <p:anim calcmode="lin" valueType="num">
                                      <p:cBhvr>
                                        <p:cTn id="7" dur="1000"/>
                                        <p:tgtEl>
                                          <p:spTgt spid="14"/>
                                        </p:tgtEl>
                                        <p:attrNameLst>
                                          <p:attrName>ppt_x</p:attrName>
                                        </p:attrNameLst>
                                      </p:cBhvr>
                                      <p:tavLst>
                                        <p:tav tm="0">
                                          <p:val>
                                            <p:strVal val="ppt_x"/>
                                          </p:val>
                                        </p:tav>
                                        <p:tav tm="100000">
                                          <p:val>
                                            <p:strVal val="ppt_x"/>
                                          </p:val>
                                        </p:tav>
                                      </p:tavLst>
                                    </p:anim>
                                    <p:anim calcmode="lin" valueType="num">
                                      <p:cBhvr>
                                        <p:cTn id="8" dur="1000"/>
                                        <p:tgtEl>
                                          <p:spTgt spid="14"/>
                                        </p:tgtEl>
                                        <p:attrNameLst>
                                          <p:attrName>ppt_y</p:attrName>
                                        </p:attrNameLst>
                                      </p:cBhvr>
                                      <p:tavLst>
                                        <p:tav tm="0">
                                          <p:val>
                                            <p:strVal val="ppt_y"/>
                                          </p:val>
                                        </p:tav>
                                        <p:tav tm="100000">
                                          <p:val>
                                            <p:strVal val="ppt_y-.1"/>
                                          </p:val>
                                        </p:tav>
                                      </p:tavLst>
                                    </p:anim>
                                    <p:set>
                                      <p:cBhvr>
                                        <p:cTn id="9" dur="1" fill="hold">
                                          <p:stCondLst>
                                            <p:cond delay="999"/>
                                          </p:stCondLst>
                                        </p:cTn>
                                        <p:tgtEl>
                                          <p:spTgt spid="14"/>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xit" presetSubtype="1" fill="hold" nodeType="clickEffect">
                                  <p:stCondLst>
                                    <p:cond delay="0"/>
                                  </p:stCondLst>
                                  <p:childTnLst>
                                    <p:anim calcmode="lin" valueType="num">
                                      <p:cBhvr additive="base">
                                        <p:cTn id="25" dur="500"/>
                                        <p:tgtEl>
                                          <p:spTgt spid="16"/>
                                        </p:tgtEl>
                                        <p:attrNameLst>
                                          <p:attrName>ppt_x</p:attrName>
                                        </p:attrNameLst>
                                      </p:cBhvr>
                                      <p:tavLst>
                                        <p:tav tm="0">
                                          <p:val>
                                            <p:strVal val="ppt_x"/>
                                          </p:val>
                                        </p:tav>
                                        <p:tav tm="100000">
                                          <p:val>
                                            <p:strVal val="ppt_x"/>
                                          </p:val>
                                        </p:tav>
                                      </p:tavLst>
                                    </p:anim>
                                    <p:anim calcmode="lin" valueType="num">
                                      <p:cBhvr additive="base">
                                        <p:cTn id="26" dur="500"/>
                                        <p:tgtEl>
                                          <p:spTgt spid="16"/>
                                        </p:tgtEl>
                                        <p:attrNameLst>
                                          <p:attrName>ppt_y</p:attrName>
                                        </p:attrNameLst>
                                      </p:cBhvr>
                                      <p:tavLst>
                                        <p:tav tm="0">
                                          <p:val>
                                            <p:strVal val="ppt_y"/>
                                          </p:val>
                                        </p:tav>
                                        <p:tav tm="100000">
                                          <p:val>
                                            <p:strVal val="0-ppt_h/2"/>
                                          </p:val>
                                        </p:tav>
                                      </p:tavLst>
                                    </p:anim>
                                    <p:set>
                                      <p:cBhvr>
                                        <p:cTn id="27" dur="1" fill="hold">
                                          <p:stCondLst>
                                            <p:cond delay="499"/>
                                          </p:stCondLst>
                                        </p:cTn>
                                        <p:tgtEl>
                                          <p:spTgt spid="1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1000" fill="hold"/>
                                        <p:tgtEl>
                                          <p:spTgt spid="17"/>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076"/>
                                        </p:tgtEl>
                                        <p:attrNameLst>
                                          <p:attrName>style.visibility</p:attrName>
                                        </p:attrNameLst>
                                      </p:cBhvr>
                                      <p:to>
                                        <p:strVal val="visible"/>
                                      </p:to>
                                    </p:set>
                                    <p:animEffect transition="in" filter="fade">
                                      <p:cBhvr>
                                        <p:cTn id="37" dur="1000"/>
                                        <p:tgtEl>
                                          <p:spTgt spid="3076"/>
                                        </p:tgtEl>
                                      </p:cBhvr>
                                    </p:animEffect>
                                    <p:anim calcmode="lin" valueType="num">
                                      <p:cBhvr>
                                        <p:cTn id="38" dur="1000" fill="hold"/>
                                        <p:tgtEl>
                                          <p:spTgt spid="3076"/>
                                        </p:tgtEl>
                                        <p:attrNameLst>
                                          <p:attrName>ppt_x</p:attrName>
                                        </p:attrNameLst>
                                      </p:cBhvr>
                                      <p:tavLst>
                                        <p:tav tm="0">
                                          <p:val>
                                            <p:strVal val="#ppt_x"/>
                                          </p:val>
                                        </p:tav>
                                        <p:tav tm="100000">
                                          <p:val>
                                            <p:strVal val="#ppt_x"/>
                                          </p:val>
                                        </p:tav>
                                      </p:tavLst>
                                    </p:anim>
                                    <p:anim calcmode="lin" valueType="num">
                                      <p:cBhvr>
                                        <p:cTn id="39" dur="1000" fill="hold"/>
                                        <p:tgtEl>
                                          <p:spTgt spid="3076"/>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xit" presetSubtype="1" fill="hold" nodeType="clickEffect">
                                  <p:stCondLst>
                                    <p:cond delay="0"/>
                                  </p:stCondLst>
                                  <p:childTnLst>
                                    <p:anim calcmode="lin" valueType="num">
                                      <p:cBhvr additive="base">
                                        <p:cTn id="43" dur="500"/>
                                        <p:tgtEl>
                                          <p:spTgt spid="3076"/>
                                        </p:tgtEl>
                                        <p:attrNameLst>
                                          <p:attrName>ppt_x</p:attrName>
                                        </p:attrNameLst>
                                      </p:cBhvr>
                                      <p:tavLst>
                                        <p:tav tm="0">
                                          <p:val>
                                            <p:strVal val="ppt_x"/>
                                          </p:val>
                                        </p:tav>
                                        <p:tav tm="100000">
                                          <p:val>
                                            <p:strVal val="ppt_x"/>
                                          </p:val>
                                        </p:tav>
                                      </p:tavLst>
                                    </p:anim>
                                    <p:anim calcmode="lin" valueType="num">
                                      <p:cBhvr additive="base">
                                        <p:cTn id="44" dur="500"/>
                                        <p:tgtEl>
                                          <p:spTgt spid="3076"/>
                                        </p:tgtEl>
                                        <p:attrNameLst>
                                          <p:attrName>ppt_y</p:attrName>
                                        </p:attrNameLst>
                                      </p:cBhvr>
                                      <p:tavLst>
                                        <p:tav tm="0">
                                          <p:val>
                                            <p:strVal val="ppt_y"/>
                                          </p:val>
                                        </p:tav>
                                        <p:tav tm="100000">
                                          <p:val>
                                            <p:strVal val="0-ppt_h/2"/>
                                          </p:val>
                                        </p:tav>
                                      </p:tavLst>
                                    </p:anim>
                                    <p:set>
                                      <p:cBhvr>
                                        <p:cTn id="45" dur="1" fill="hold">
                                          <p:stCondLst>
                                            <p:cond delay="499"/>
                                          </p:stCondLst>
                                        </p:cTn>
                                        <p:tgtEl>
                                          <p:spTgt spid="3076"/>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1000"/>
                                        <p:tgtEl>
                                          <p:spTgt spid="18"/>
                                        </p:tgtEl>
                                      </p:cBhvr>
                                    </p:animEffect>
                                    <p:anim calcmode="lin" valueType="num">
                                      <p:cBhvr>
                                        <p:cTn id="51" dur="1000" fill="hold"/>
                                        <p:tgtEl>
                                          <p:spTgt spid="18"/>
                                        </p:tgtEl>
                                        <p:attrNameLst>
                                          <p:attrName>ppt_x</p:attrName>
                                        </p:attrNameLst>
                                      </p:cBhvr>
                                      <p:tavLst>
                                        <p:tav tm="0">
                                          <p:val>
                                            <p:strVal val="#ppt_x"/>
                                          </p:val>
                                        </p:tav>
                                        <p:tav tm="100000">
                                          <p:val>
                                            <p:strVal val="#ppt_x"/>
                                          </p:val>
                                        </p:tav>
                                      </p:tavLst>
                                    </p:anim>
                                    <p:anim calcmode="lin" valueType="num">
                                      <p:cBhvr>
                                        <p:cTn id="52" dur="1000" fill="hold"/>
                                        <p:tgtEl>
                                          <p:spTgt spid="18"/>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3078"/>
                                        </p:tgtEl>
                                        <p:attrNameLst>
                                          <p:attrName>style.visibility</p:attrName>
                                        </p:attrNameLst>
                                      </p:cBhvr>
                                      <p:to>
                                        <p:strVal val="visible"/>
                                      </p:to>
                                    </p:set>
                                    <p:animEffect transition="in" filter="fade">
                                      <p:cBhvr>
                                        <p:cTn id="55" dur="1000"/>
                                        <p:tgtEl>
                                          <p:spTgt spid="3078"/>
                                        </p:tgtEl>
                                      </p:cBhvr>
                                    </p:animEffect>
                                    <p:anim calcmode="lin" valueType="num">
                                      <p:cBhvr>
                                        <p:cTn id="56" dur="1000" fill="hold"/>
                                        <p:tgtEl>
                                          <p:spTgt spid="3078"/>
                                        </p:tgtEl>
                                        <p:attrNameLst>
                                          <p:attrName>ppt_x</p:attrName>
                                        </p:attrNameLst>
                                      </p:cBhvr>
                                      <p:tavLst>
                                        <p:tav tm="0">
                                          <p:val>
                                            <p:strVal val="#ppt_x"/>
                                          </p:val>
                                        </p:tav>
                                        <p:tav tm="100000">
                                          <p:val>
                                            <p:strVal val="#ppt_x"/>
                                          </p:val>
                                        </p:tav>
                                      </p:tavLst>
                                    </p:anim>
                                    <p:anim calcmode="lin" valueType="num">
                                      <p:cBhvr>
                                        <p:cTn id="57" dur="1000" fill="hold"/>
                                        <p:tgtEl>
                                          <p:spTgt spid="3078"/>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7" presetClass="entr" presetSubtype="0" fill="hold" grpId="0"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1000"/>
                                        <p:tgtEl>
                                          <p:spTgt spid="23"/>
                                        </p:tgtEl>
                                      </p:cBhvr>
                                    </p:animEffect>
                                    <p:anim calcmode="lin" valueType="num">
                                      <p:cBhvr>
                                        <p:cTn id="63" dur="1000" fill="hold"/>
                                        <p:tgtEl>
                                          <p:spTgt spid="23"/>
                                        </p:tgtEl>
                                        <p:attrNameLst>
                                          <p:attrName>ppt_x</p:attrName>
                                        </p:attrNameLst>
                                      </p:cBhvr>
                                      <p:tavLst>
                                        <p:tav tm="0">
                                          <p:val>
                                            <p:strVal val="#ppt_x"/>
                                          </p:val>
                                        </p:tav>
                                        <p:tav tm="100000">
                                          <p:val>
                                            <p:strVal val="#ppt_x"/>
                                          </p:val>
                                        </p:tav>
                                      </p:tavLst>
                                    </p:anim>
                                    <p:anim calcmode="lin" valueType="num">
                                      <p:cBhvr>
                                        <p:cTn id="64" dur="1000" fill="hold"/>
                                        <p:tgtEl>
                                          <p:spTgt spid="23"/>
                                        </p:tgtEl>
                                        <p:attrNameLst>
                                          <p:attrName>ppt_y</p:attrName>
                                        </p:attrNameLst>
                                      </p:cBhvr>
                                      <p:tavLst>
                                        <p:tav tm="0">
                                          <p:val>
                                            <p:strVal val="#ppt_y-.1"/>
                                          </p:val>
                                        </p:tav>
                                        <p:tav tm="100000">
                                          <p:val>
                                            <p:strVal val="#ppt_y"/>
                                          </p:val>
                                        </p:tav>
                                      </p:tavLst>
                                    </p:anim>
                                  </p:childTnLst>
                                </p:cTn>
                              </p:par>
                              <p:par>
                                <p:cTn id="65" presetID="47" presetClass="entr" presetSubtype="0" fill="hold" nodeType="withEffect">
                                  <p:stCondLst>
                                    <p:cond delay="0"/>
                                  </p:stCondLst>
                                  <p:childTnLst>
                                    <p:set>
                                      <p:cBhvr>
                                        <p:cTn id="66" dur="1" fill="hold">
                                          <p:stCondLst>
                                            <p:cond delay="0"/>
                                          </p:stCondLst>
                                        </p:cTn>
                                        <p:tgtEl>
                                          <p:spTgt spid="3080"/>
                                        </p:tgtEl>
                                        <p:attrNameLst>
                                          <p:attrName>style.visibility</p:attrName>
                                        </p:attrNameLst>
                                      </p:cBhvr>
                                      <p:to>
                                        <p:strVal val="visible"/>
                                      </p:to>
                                    </p:set>
                                    <p:animEffect transition="in" filter="fade">
                                      <p:cBhvr>
                                        <p:cTn id="67" dur="1000"/>
                                        <p:tgtEl>
                                          <p:spTgt spid="3080"/>
                                        </p:tgtEl>
                                      </p:cBhvr>
                                    </p:animEffect>
                                    <p:anim calcmode="lin" valueType="num">
                                      <p:cBhvr>
                                        <p:cTn id="68" dur="1000" fill="hold"/>
                                        <p:tgtEl>
                                          <p:spTgt spid="3080"/>
                                        </p:tgtEl>
                                        <p:attrNameLst>
                                          <p:attrName>ppt_x</p:attrName>
                                        </p:attrNameLst>
                                      </p:cBhvr>
                                      <p:tavLst>
                                        <p:tav tm="0">
                                          <p:val>
                                            <p:strVal val="#ppt_x"/>
                                          </p:val>
                                        </p:tav>
                                        <p:tav tm="100000">
                                          <p:val>
                                            <p:strVal val="#ppt_x"/>
                                          </p:val>
                                        </p:tav>
                                      </p:tavLst>
                                    </p:anim>
                                    <p:anim calcmode="lin" valueType="num">
                                      <p:cBhvr>
                                        <p:cTn id="69" dur="1000" fill="hold"/>
                                        <p:tgtEl>
                                          <p:spTgt spid="3080"/>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xit" presetSubtype="4" fill="hold" nodeType="clickEffect">
                                  <p:stCondLst>
                                    <p:cond delay="0"/>
                                  </p:stCondLst>
                                  <p:childTnLst>
                                    <p:anim calcmode="lin" valueType="num">
                                      <p:cBhvr additive="base">
                                        <p:cTn id="73" dur="500"/>
                                        <p:tgtEl>
                                          <p:spTgt spid="3080"/>
                                        </p:tgtEl>
                                        <p:attrNameLst>
                                          <p:attrName>ppt_x</p:attrName>
                                        </p:attrNameLst>
                                      </p:cBhvr>
                                      <p:tavLst>
                                        <p:tav tm="0">
                                          <p:val>
                                            <p:strVal val="ppt_x"/>
                                          </p:val>
                                        </p:tav>
                                        <p:tav tm="100000">
                                          <p:val>
                                            <p:strVal val="ppt_x"/>
                                          </p:val>
                                        </p:tav>
                                      </p:tavLst>
                                    </p:anim>
                                    <p:anim calcmode="lin" valueType="num">
                                      <p:cBhvr additive="base">
                                        <p:cTn id="74" dur="500"/>
                                        <p:tgtEl>
                                          <p:spTgt spid="3080"/>
                                        </p:tgtEl>
                                        <p:attrNameLst>
                                          <p:attrName>ppt_y</p:attrName>
                                        </p:attrNameLst>
                                      </p:cBhvr>
                                      <p:tavLst>
                                        <p:tav tm="0">
                                          <p:val>
                                            <p:strVal val="ppt_y"/>
                                          </p:val>
                                        </p:tav>
                                        <p:tav tm="100000">
                                          <p:val>
                                            <p:strVal val="1+ppt_h/2"/>
                                          </p:val>
                                        </p:tav>
                                      </p:tavLst>
                                    </p:anim>
                                    <p:set>
                                      <p:cBhvr>
                                        <p:cTn id="75" dur="1" fill="hold">
                                          <p:stCondLst>
                                            <p:cond delay="499"/>
                                          </p:stCondLst>
                                        </p:cTn>
                                        <p:tgtEl>
                                          <p:spTgt spid="3080"/>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47" presetClass="entr" presetSubtype="0" fill="hold" grpId="0" nodeType="click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fade">
                                      <p:cBhvr>
                                        <p:cTn id="80" dur="1000"/>
                                        <p:tgtEl>
                                          <p:spTgt spid="24"/>
                                        </p:tgtEl>
                                      </p:cBhvr>
                                    </p:animEffect>
                                    <p:anim calcmode="lin" valueType="num">
                                      <p:cBhvr>
                                        <p:cTn id="81" dur="1000" fill="hold"/>
                                        <p:tgtEl>
                                          <p:spTgt spid="24"/>
                                        </p:tgtEl>
                                        <p:attrNameLst>
                                          <p:attrName>ppt_x</p:attrName>
                                        </p:attrNameLst>
                                      </p:cBhvr>
                                      <p:tavLst>
                                        <p:tav tm="0">
                                          <p:val>
                                            <p:strVal val="#ppt_x"/>
                                          </p:val>
                                        </p:tav>
                                        <p:tav tm="100000">
                                          <p:val>
                                            <p:strVal val="#ppt_x"/>
                                          </p:val>
                                        </p:tav>
                                      </p:tavLst>
                                    </p:anim>
                                    <p:anim calcmode="lin" valueType="num">
                                      <p:cBhvr>
                                        <p:cTn id="82" dur="1000" fill="hold"/>
                                        <p:tgtEl>
                                          <p:spTgt spid="24"/>
                                        </p:tgtEl>
                                        <p:attrNameLst>
                                          <p:attrName>ppt_y</p:attrName>
                                        </p:attrNameLst>
                                      </p:cBhvr>
                                      <p:tavLst>
                                        <p:tav tm="0">
                                          <p:val>
                                            <p:strVal val="#ppt_y-.1"/>
                                          </p:val>
                                        </p:tav>
                                        <p:tav tm="100000">
                                          <p:val>
                                            <p:strVal val="#ppt_y"/>
                                          </p:val>
                                        </p:tav>
                                      </p:tavLst>
                                    </p:anim>
                                  </p:childTnLst>
                                </p:cTn>
                              </p:par>
                              <p:par>
                                <p:cTn id="83" presetID="47" presetClass="entr" presetSubtype="0" fill="hold" nodeType="withEffect">
                                  <p:stCondLst>
                                    <p:cond delay="0"/>
                                  </p:stCondLst>
                                  <p:childTnLst>
                                    <p:set>
                                      <p:cBhvr>
                                        <p:cTn id="84" dur="1" fill="hold">
                                          <p:stCondLst>
                                            <p:cond delay="0"/>
                                          </p:stCondLst>
                                        </p:cTn>
                                        <p:tgtEl>
                                          <p:spTgt spid="26"/>
                                        </p:tgtEl>
                                        <p:attrNameLst>
                                          <p:attrName>style.visibility</p:attrName>
                                        </p:attrNameLst>
                                      </p:cBhvr>
                                      <p:to>
                                        <p:strVal val="visible"/>
                                      </p:to>
                                    </p:set>
                                    <p:animEffect transition="in" filter="fade">
                                      <p:cBhvr>
                                        <p:cTn id="85" dur="1000"/>
                                        <p:tgtEl>
                                          <p:spTgt spid="26"/>
                                        </p:tgtEl>
                                      </p:cBhvr>
                                    </p:animEffect>
                                    <p:anim calcmode="lin" valueType="num">
                                      <p:cBhvr>
                                        <p:cTn id="86" dur="1000" fill="hold"/>
                                        <p:tgtEl>
                                          <p:spTgt spid="26"/>
                                        </p:tgtEl>
                                        <p:attrNameLst>
                                          <p:attrName>ppt_x</p:attrName>
                                        </p:attrNameLst>
                                      </p:cBhvr>
                                      <p:tavLst>
                                        <p:tav tm="0">
                                          <p:val>
                                            <p:strVal val="#ppt_x"/>
                                          </p:val>
                                        </p:tav>
                                        <p:tav tm="100000">
                                          <p:val>
                                            <p:strVal val="#ppt_x"/>
                                          </p:val>
                                        </p:tav>
                                      </p:tavLst>
                                    </p:anim>
                                    <p:anim calcmode="lin" valueType="num">
                                      <p:cBhvr>
                                        <p:cTn id="87"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xit" presetSubtype="4" fill="hold" nodeType="clickEffect">
                                  <p:stCondLst>
                                    <p:cond delay="0"/>
                                  </p:stCondLst>
                                  <p:childTnLst>
                                    <p:anim calcmode="lin" valueType="num">
                                      <p:cBhvr additive="base">
                                        <p:cTn id="91" dur="500"/>
                                        <p:tgtEl>
                                          <p:spTgt spid="26"/>
                                        </p:tgtEl>
                                        <p:attrNameLst>
                                          <p:attrName>ppt_x</p:attrName>
                                        </p:attrNameLst>
                                      </p:cBhvr>
                                      <p:tavLst>
                                        <p:tav tm="0">
                                          <p:val>
                                            <p:strVal val="ppt_x"/>
                                          </p:val>
                                        </p:tav>
                                        <p:tav tm="100000">
                                          <p:val>
                                            <p:strVal val="ppt_x"/>
                                          </p:val>
                                        </p:tav>
                                      </p:tavLst>
                                    </p:anim>
                                    <p:anim calcmode="lin" valueType="num">
                                      <p:cBhvr additive="base">
                                        <p:cTn id="92" dur="500"/>
                                        <p:tgtEl>
                                          <p:spTgt spid="26"/>
                                        </p:tgtEl>
                                        <p:attrNameLst>
                                          <p:attrName>ppt_y</p:attrName>
                                        </p:attrNameLst>
                                      </p:cBhvr>
                                      <p:tavLst>
                                        <p:tav tm="0">
                                          <p:val>
                                            <p:strVal val="ppt_y"/>
                                          </p:val>
                                        </p:tav>
                                        <p:tav tm="100000">
                                          <p:val>
                                            <p:strVal val="1+ppt_h/2"/>
                                          </p:val>
                                        </p:tav>
                                      </p:tavLst>
                                    </p:anim>
                                    <p:set>
                                      <p:cBhvr>
                                        <p:cTn id="93" dur="1" fill="hold">
                                          <p:stCondLst>
                                            <p:cond delay="499"/>
                                          </p:stCondLst>
                                        </p:cTn>
                                        <p:tgtEl>
                                          <p:spTgt spid="26"/>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47" presetClass="entr" presetSubtype="0" fill="hold" grpId="0" nodeType="clickEffect">
                                  <p:stCondLst>
                                    <p:cond delay="0"/>
                                  </p:stCondLst>
                                  <p:childTnLst>
                                    <p:set>
                                      <p:cBhvr>
                                        <p:cTn id="97" dur="1" fill="hold">
                                          <p:stCondLst>
                                            <p:cond delay="0"/>
                                          </p:stCondLst>
                                        </p:cTn>
                                        <p:tgtEl>
                                          <p:spTgt spid="27"/>
                                        </p:tgtEl>
                                        <p:attrNameLst>
                                          <p:attrName>style.visibility</p:attrName>
                                        </p:attrNameLst>
                                      </p:cBhvr>
                                      <p:to>
                                        <p:strVal val="visible"/>
                                      </p:to>
                                    </p:set>
                                    <p:animEffect transition="in" filter="fade">
                                      <p:cBhvr>
                                        <p:cTn id="98" dur="1000"/>
                                        <p:tgtEl>
                                          <p:spTgt spid="27"/>
                                        </p:tgtEl>
                                      </p:cBhvr>
                                    </p:animEffect>
                                    <p:anim calcmode="lin" valueType="num">
                                      <p:cBhvr>
                                        <p:cTn id="99" dur="1000" fill="hold"/>
                                        <p:tgtEl>
                                          <p:spTgt spid="27"/>
                                        </p:tgtEl>
                                        <p:attrNameLst>
                                          <p:attrName>ppt_x</p:attrName>
                                        </p:attrNameLst>
                                      </p:cBhvr>
                                      <p:tavLst>
                                        <p:tav tm="0">
                                          <p:val>
                                            <p:strVal val="#ppt_x"/>
                                          </p:val>
                                        </p:tav>
                                        <p:tav tm="100000">
                                          <p:val>
                                            <p:strVal val="#ppt_x"/>
                                          </p:val>
                                        </p:tav>
                                      </p:tavLst>
                                    </p:anim>
                                    <p:anim calcmode="lin" valueType="num">
                                      <p:cBhvr>
                                        <p:cTn id="100" dur="1000" fill="hold"/>
                                        <p:tgtEl>
                                          <p:spTgt spid="27"/>
                                        </p:tgtEl>
                                        <p:attrNameLst>
                                          <p:attrName>ppt_y</p:attrName>
                                        </p:attrNameLst>
                                      </p:cBhvr>
                                      <p:tavLst>
                                        <p:tav tm="0">
                                          <p:val>
                                            <p:strVal val="#ppt_y-.1"/>
                                          </p:val>
                                        </p:tav>
                                        <p:tav tm="100000">
                                          <p:val>
                                            <p:strVal val="#ppt_y"/>
                                          </p:val>
                                        </p:tav>
                                      </p:tavLst>
                                    </p:anim>
                                  </p:childTnLst>
                                </p:cTn>
                              </p:par>
                              <p:par>
                                <p:cTn id="101" presetID="47" presetClass="entr" presetSubtype="0" fill="hold" nodeType="withEffect">
                                  <p:stCondLst>
                                    <p:cond delay="0"/>
                                  </p:stCondLst>
                                  <p:childTnLst>
                                    <p:set>
                                      <p:cBhvr>
                                        <p:cTn id="102" dur="1" fill="hold">
                                          <p:stCondLst>
                                            <p:cond delay="0"/>
                                          </p:stCondLst>
                                        </p:cTn>
                                        <p:tgtEl>
                                          <p:spTgt spid="3086"/>
                                        </p:tgtEl>
                                        <p:attrNameLst>
                                          <p:attrName>style.visibility</p:attrName>
                                        </p:attrNameLst>
                                      </p:cBhvr>
                                      <p:to>
                                        <p:strVal val="visible"/>
                                      </p:to>
                                    </p:set>
                                    <p:animEffect transition="in" filter="fade">
                                      <p:cBhvr>
                                        <p:cTn id="103" dur="1000"/>
                                        <p:tgtEl>
                                          <p:spTgt spid="3086"/>
                                        </p:tgtEl>
                                      </p:cBhvr>
                                    </p:animEffect>
                                    <p:anim calcmode="lin" valueType="num">
                                      <p:cBhvr>
                                        <p:cTn id="104" dur="1000" fill="hold"/>
                                        <p:tgtEl>
                                          <p:spTgt spid="3086"/>
                                        </p:tgtEl>
                                        <p:attrNameLst>
                                          <p:attrName>ppt_x</p:attrName>
                                        </p:attrNameLst>
                                      </p:cBhvr>
                                      <p:tavLst>
                                        <p:tav tm="0">
                                          <p:val>
                                            <p:strVal val="#ppt_x"/>
                                          </p:val>
                                        </p:tav>
                                        <p:tav tm="100000">
                                          <p:val>
                                            <p:strVal val="#ppt_x"/>
                                          </p:val>
                                        </p:tav>
                                      </p:tavLst>
                                    </p:anim>
                                    <p:anim calcmode="lin" valueType="num">
                                      <p:cBhvr>
                                        <p:cTn id="105" dur="1000" fill="hold"/>
                                        <p:tgtEl>
                                          <p:spTgt spid="308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8" grpId="0"/>
      <p:bldP spid="23" grpId="0"/>
      <p:bldP spid="24"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88"/>
        <p:cNvGrpSpPr/>
        <p:nvPr/>
      </p:nvGrpSpPr>
      <p:grpSpPr>
        <a:xfrm>
          <a:off x="0" y="0"/>
          <a:ext cx="0" cy="0"/>
          <a:chOff x="0" y="0"/>
          <a:chExt cx="0" cy="0"/>
        </a:xfrm>
      </p:grpSpPr>
      <p:sp>
        <p:nvSpPr>
          <p:cNvPr id="3" name="Google Shape;163;p27">
            <a:extLst>
              <a:ext uri="{FF2B5EF4-FFF2-40B4-BE49-F238E27FC236}">
                <a16:creationId xmlns:a16="http://schemas.microsoft.com/office/drawing/2014/main" id="{3F1CB7EA-AFF7-745C-388B-7782C6CD0A11}"/>
              </a:ext>
            </a:extLst>
          </p:cNvPr>
          <p:cNvSpPr/>
          <p:nvPr/>
        </p:nvSpPr>
        <p:spPr>
          <a:xfrm>
            <a:off x="2671382" y="178960"/>
            <a:ext cx="2991000" cy="89670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9"/>
          <p:cNvSpPr txBox="1">
            <a:spLocks noGrp="1"/>
          </p:cNvSpPr>
          <p:nvPr>
            <p:ph type="ctrTitle" idx="4"/>
          </p:nvPr>
        </p:nvSpPr>
        <p:spPr>
          <a:xfrm>
            <a:off x="3525594" y="326410"/>
            <a:ext cx="29133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Domain</a:t>
            </a:r>
            <a:endParaRPr dirty="0"/>
          </a:p>
        </p:txBody>
      </p:sp>
      <p:sp>
        <p:nvSpPr>
          <p:cNvPr id="2" name="Arrow: Down 1">
            <a:extLst>
              <a:ext uri="{FF2B5EF4-FFF2-40B4-BE49-F238E27FC236}">
                <a16:creationId xmlns:a16="http://schemas.microsoft.com/office/drawing/2014/main" id="{F5ADCFD6-83A7-EAAB-4ABE-8333BA856F93}"/>
              </a:ext>
            </a:extLst>
          </p:cNvPr>
          <p:cNvSpPr/>
          <p:nvPr/>
        </p:nvSpPr>
        <p:spPr>
          <a:xfrm>
            <a:off x="1218491" y="871060"/>
            <a:ext cx="557212" cy="75151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852F567-A129-EC36-0873-B85ED3954582}"/>
              </a:ext>
            </a:extLst>
          </p:cNvPr>
          <p:cNvSpPr txBox="1"/>
          <p:nvPr/>
        </p:nvSpPr>
        <p:spPr>
          <a:xfrm>
            <a:off x="8833247" y="4746423"/>
            <a:ext cx="914400" cy="307777"/>
          </a:xfrm>
          <a:prstGeom prst="rect">
            <a:avLst/>
          </a:prstGeom>
          <a:noFill/>
        </p:spPr>
        <p:txBody>
          <a:bodyPr wrap="square" rtlCol="0">
            <a:spAutoFit/>
          </a:bodyPr>
          <a:lstStyle/>
          <a:p>
            <a:r>
              <a:rPr lang="en-US" dirty="0"/>
              <a:t>8</a:t>
            </a:r>
          </a:p>
        </p:txBody>
      </p:sp>
      <p:sp>
        <p:nvSpPr>
          <p:cNvPr id="9" name="Google Shape;191;p29">
            <a:extLst>
              <a:ext uri="{FF2B5EF4-FFF2-40B4-BE49-F238E27FC236}">
                <a16:creationId xmlns:a16="http://schemas.microsoft.com/office/drawing/2014/main" id="{45C13DEA-1C42-61EE-50FA-6251F7382194}"/>
              </a:ext>
            </a:extLst>
          </p:cNvPr>
          <p:cNvSpPr/>
          <p:nvPr/>
        </p:nvSpPr>
        <p:spPr>
          <a:xfrm>
            <a:off x="451400" y="1599685"/>
            <a:ext cx="2219982" cy="2781196"/>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3;p29">
            <a:extLst>
              <a:ext uri="{FF2B5EF4-FFF2-40B4-BE49-F238E27FC236}">
                <a16:creationId xmlns:a16="http://schemas.microsoft.com/office/drawing/2014/main" id="{9402D989-A072-CAD8-27CC-864828E9A4F9}"/>
              </a:ext>
            </a:extLst>
          </p:cNvPr>
          <p:cNvSpPr txBox="1">
            <a:spLocks/>
          </p:cNvSpPr>
          <p:nvPr/>
        </p:nvSpPr>
        <p:spPr>
          <a:xfrm>
            <a:off x="524028" y="2180054"/>
            <a:ext cx="2074726" cy="18055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9pPr>
          </a:lstStyle>
          <a:p>
            <a:pPr marL="171450" indent="-171450">
              <a:buFont typeface="Arial" panose="020B0604020202020204" pitchFamily="34" charset="0"/>
              <a:buChar char="•"/>
            </a:pPr>
            <a:r>
              <a:rPr lang="en-US" sz="1200" dirty="0"/>
              <a:t>Core domain in this project</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Grid Search Cross Validation</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Algorithm Selection</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Model Training and Evaluation</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Presenting Accuracy result </a:t>
            </a:r>
          </a:p>
        </p:txBody>
      </p:sp>
      <p:sp>
        <p:nvSpPr>
          <p:cNvPr id="11" name="Google Shape;194;p29">
            <a:extLst>
              <a:ext uri="{FF2B5EF4-FFF2-40B4-BE49-F238E27FC236}">
                <a16:creationId xmlns:a16="http://schemas.microsoft.com/office/drawing/2014/main" id="{F64770EA-0C7C-7A5A-4BE6-4EEBE79227AD}"/>
              </a:ext>
            </a:extLst>
          </p:cNvPr>
          <p:cNvSpPr txBox="1">
            <a:spLocks/>
          </p:cNvSpPr>
          <p:nvPr/>
        </p:nvSpPr>
        <p:spPr>
          <a:xfrm>
            <a:off x="468147" y="1599685"/>
            <a:ext cx="2173616"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800"/>
              <a:buFont typeface="Livvic"/>
              <a:buNone/>
              <a:defRPr sz="1800" b="1" i="0" u="none" strike="noStrike" cap="none">
                <a:solidFill>
                  <a:srgbClr val="F3F3F3"/>
                </a:solidFill>
                <a:latin typeface="Livvic"/>
                <a:ea typeface="Livvic"/>
                <a:cs typeface="Livvic"/>
                <a:sym typeface="Livvic"/>
              </a:defRPr>
            </a:lvl1pPr>
            <a:lvl2pPr marR="0" lvl="1" algn="l" rtl="0">
              <a:lnSpc>
                <a:spcPct val="100000"/>
              </a:lnSpc>
              <a:spcBef>
                <a:spcPts val="0"/>
              </a:spcBef>
              <a:spcAft>
                <a:spcPts val="0"/>
              </a:spcAft>
              <a:buClr>
                <a:srgbClr val="F3F3F3"/>
              </a:buClr>
              <a:buSzPts val="1800"/>
              <a:buFont typeface="Livvic"/>
              <a:buNone/>
              <a:defRPr sz="1800" b="1" i="0" u="none" strike="noStrike" cap="none">
                <a:solidFill>
                  <a:srgbClr val="F3F3F3"/>
                </a:solidFill>
                <a:latin typeface="Livvic"/>
                <a:ea typeface="Livvic"/>
                <a:cs typeface="Livvic"/>
                <a:sym typeface="Livvic"/>
              </a:defRPr>
            </a:lvl2pPr>
            <a:lvl3pPr marR="0" lvl="2" algn="l" rtl="0">
              <a:lnSpc>
                <a:spcPct val="100000"/>
              </a:lnSpc>
              <a:spcBef>
                <a:spcPts val="0"/>
              </a:spcBef>
              <a:spcAft>
                <a:spcPts val="0"/>
              </a:spcAft>
              <a:buClr>
                <a:srgbClr val="F3F3F3"/>
              </a:buClr>
              <a:buSzPts val="1800"/>
              <a:buFont typeface="Livvic"/>
              <a:buNone/>
              <a:defRPr sz="1800" b="1" i="0" u="none" strike="noStrike" cap="none">
                <a:solidFill>
                  <a:srgbClr val="F3F3F3"/>
                </a:solidFill>
                <a:latin typeface="Livvic"/>
                <a:ea typeface="Livvic"/>
                <a:cs typeface="Livvic"/>
                <a:sym typeface="Livvic"/>
              </a:defRPr>
            </a:lvl3pPr>
            <a:lvl4pPr marR="0" lvl="3" algn="l" rtl="0">
              <a:lnSpc>
                <a:spcPct val="100000"/>
              </a:lnSpc>
              <a:spcBef>
                <a:spcPts val="0"/>
              </a:spcBef>
              <a:spcAft>
                <a:spcPts val="0"/>
              </a:spcAft>
              <a:buClr>
                <a:srgbClr val="F3F3F3"/>
              </a:buClr>
              <a:buSzPts val="1800"/>
              <a:buFont typeface="Livvic"/>
              <a:buNone/>
              <a:defRPr sz="1800" b="1" i="0" u="none" strike="noStrike" cap="none">
                <a:solidFill>
                  <a:srgbClr val="F3F3F3"/>
                </a:solidFill>
                <a:latin typeface="Livvic"/>
                <a:ea typeface="Livvic"/>
                <a:cs typeface="Livvic"/>
                <a:sym typeface="Livvic"/>
              </a:defRPr>
            </a:lvl4pPr>
            <a:lvl5pPr marR="0" lvl="4" algn="l" rtl="0">
              <a:lnSpc>
                <a:spcPct val="100000"/>
              </a:lnSpc>
              <a:spcBef>
                <a:spcPts val="0"/>
              </a:spcBef>
              <a:spcAft>
                <a:spcPts val="0"/>
              </a:spcAft>
              <a:buClr>
                <a:srgbClr val="F3F3F3"/>
              </a:buClr>
              <a:buSzPts val="1800"/>
              <a:buFont typeface="Livvic"/>
              <a:buNone/>
              <a:defRPr sz="1800" b="1" i="0" u="none" strike="noStrike" cap="none">
                <a:solidFill>
                  <a:srgbClr val="F3F3F3"/>
                </a:solidFill>
                <a:latin typeface="Livvic"/>
                <a:ea typeface="Livvic"/>
                <a:cs typeface="Livvic"/>
                <a:sym typeface="Livvic"/>
              </a:defRPr>
            </a:lvl5pPr>
            <a:lvl6pPr marR="0" lvl="5" algn="l" rtl="0">
              <a:lnSpc>
                <a:spcPct val="100000"/>
              </a:lnSpc>
              <a:spcBef>
                <a:spcPts val="0"/>
              </a:spcBef>
              <a:spcAft>
                <a:spcPts val="0"/>
              </a:spcAft>
              <a:buClr>
                <a:srgbClr val="F3F3F3"/>
              </a:buClr>
              <a:buSzPts val="1800"/>
              <a:buFont typeface="Livvic"/>
              <a:buNone/>
              <a:defRPr sz="1800" b="1" i="0" u="none" strike="noStrike" cap="none">
                <a:solidFill>
                  <a:srgbClr val="F3F3F3"/>
                </a:solidFill>
                <a:latin typeface="Livvic"/>
                <a:ea typeface="Livvic"/>
                <a:cs typeface="Livvic"/>
                <a:sym typeface="Livvic"/>
              </a:defRPr>
            </a:lvl6pPr>
            <a:lvl7pPr marR="0" lvl="6" algn="l" rtl="0">
              <a:lnSpc>
                <a:spcPct val="100000"/>
              </a:lnSpc>
              <a:spcBef>
                <a:spcPts val="0"/>
              </a:spcBef>
              <a:spcAft>
                <a:spcPts val="0"/>
              </a:spcAft>
              <a:buClr>
                <a:srgbClr val="F3F3F3"/>
              </a:buClr>
              <a:buSzPts val="1800"/>
              <a:buFont typeface="Livvic"/>
              <a:buNone/>
              <a:defRPr sz="1800" b="1" i="0" u="none" strike="noStrike" cap="none">
                <a:solidFill>
                  <a:srgbClr val="F3F3F3"/>
                </a:solidFill>
                <a:latin typeface="Livvic"/>
                <a:ea typeface="Livvic"/>
                <a:cs typeface="Livvic"/>
                <a:sym typeface="Livvic"/>
              </a:defRPr>
            </a:lvl7pPr>
            <a:lvl8pPr marR="0" lvl="7" algn="l" rtl="0">
              <a:lnSpc>
                <a:spcPct val="100000"/>
              </a:lnSpc>
              <a:spcBef>
                <a:spcPts val="0"/>
              </a:spcBef>
              <a:spcAft>
                <a:spcPts val="0"/>
              </a:spcAft>
              <a:buClr>
                <a:srgbClr val="F3F3F3"/>
              </a:buClr>
              <a:buSzPts val="1800"/>
              <a:buFont typeface="Livvic"/>
              <a:buNone/>
              <a:defRPr sz="1800" b="1" i="0" u="none" strike="noStrike" cap="none">
                <a:solidFill>
                  <a:srgbClr val="F3F3F3"/>
                </a:solidFill>
                <a:latin typeface="Livvic"/>
                <a:ea typeface="Livvic"/>
                <a:cs typeface="Livvic"/>
                <a:sym typeface="Livvic"/>
              </a:defRPr>
            </a:lvl8pPr>
            <a:lvl9pPr marR="0" lvl="8" algn="l" rtl="0">
              <a:lnSpc>
                <a:spcPct val="100000"/>
              </a:lnSpc>
              <a:spcBef>
                <a:spcPts val="0"/>
              </a:spcBef>
              <a:spcAft>
                <a:spcPts val="0"/>
              </a:spcAft>
              <a:buClr>
                <a:srgbClr val="F3F3F3"/>
              </a:buClr>
              <a:buSzPts val="1800"/>
              <a:buFont typeface="Livvic"/>
              <a:buNone/>
              <a:defRPr sz="1800" b="1" i="0" u="none" strike="noStrike" cap="none">
                <a:solidFill>
                  <a:srgbClr val="F3F3F3"/>
                </a:solidFill>
                <a:latin typeface="Livvic"/>
                <a:ea typeface="Livvic"/>
                <a:cs typeface="Livvic"/>
                <a:sym typeface="Livvic"/>
              </a:defRPr>
            </a:lvl9pPr>
          </a:lstStyle>
          <a:p>
            <a:r>
              <a:rPr lang="en-US"/>
              <a:t>Machine Learning</a:t>
            </a:r>
            <a:endParaRPr lang="en-US" dirty="0"/>
          </a:p>
        </p:txBody>
      </p:sp>
    </p:spTree>
    <p:extLst>
      <p:ext uri="{BB962C8B-B14F-4D97-AF65-F5344CB8AC3E}">
        <p14:creationId xmlns:p14="http://schemas.microsoft.com/office/powerpoint/2010/main" val="3079148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188"/>
        <p:cNvGrpSpPr/>
        <p:nvPr/>
      </p:nvGrpSpPr>
      <p:grpSpPr>
        <a:xfrm>
          <a:off x="0" y="0"/>
          <a:ext cx="0" cy="0"/>
          <a:chOff x="0" y="0"/>
          <a:chExt cx="0" cy="0"/>
        </a:xfrm>
      </p:grpSpPr>
      <p:sp>
        <p:nvSpPr>
          <p:cNvPr id="3" name="Google Shape;163;p27">
            <a:extLst>
              <a:ext uri="{FF2B5EF4-FFF2-40B4-BE49-F238E27FC236}">
                <a16:creationId xmlns:a16="http://schemas.microsoft.com/office/drawing/2014/main" id="{FF460AAC-09A6-B82B-B7D5-DB05B8284824}"/>
              </a:ext>
            </a:extLst>
          </p:cNvPr>
          <p:cNvSpPr/>
          <p:nvPr/>
        </p:nvSpPr>
        <p:spPr>
          <a:xfrm>
            <a:off x="2877615" y="147308"/>
            <a:ext cx="2991000" cy="89670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9"/>
          <p:cNvSpPr txBox="1">
            <a:spLocks noGrp="1"/>
          </p:cNvSpPr>
          <p:nvPr>
            <p:ph type="ctrTitle" idx="4"/>
          </p:nvPr>
        </p:nvSpPr>
        <p:spPr>
          <a:xfrm>
            <a:off x="3598368" y="351908"/>
            <a:ext cx="29133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Domain</a:t>
            </a:r>
            <a:endParaRPr dirty="0"/>
          </a:p>
        </p:txBody>
      </p:sp>
      <p:sp>
        <p:nvSpPr>
          <p:cNvPr id="191" name="Google Shape;191;p29"/>
          <p:cNvSpPr/>
          <p:nvPr/>
        </p:nvSpPr>
        <p:spPr>
          <a:xfrm>
            <a:off x="451400" y="1599685"/>
            <a:ext cx="2219982" cy="2781196"/>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9"/>
          <p:cNvSpPr txBox="1">
            <a:spLocks noGrp="1"/>
          </p:cNvSpPr>
          <p:nvPr>
            <p:ph type="subTitle" idx="3"/>
          </p:nvPr>
        </p:nvSpPr>
        <p:spPr>
          <a:xfrm>
            <a:off x="524028" y="2180054"/>
            <a:ext cx="2074726" cy="1805569"/>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sz="1200" dirty="0"/>
              <a:t>Core domain in this project</a:t>
            </a:r>
          </a:p>
          <a:p>
            <a:pPr marL="171450" lvl="0" indent="-171450" algn="l" rtl="0">
              <a:spcBef>
                <a:spcPts val="0"/>
              </a:spcBef>
              <a:spcAft>
                <a:spcPts val="0"/>
              </a:spcAft>
              <a:buFont typeface="Arial" panose="020B0604020202020204" pitchFamily="34" charset="0"/>
              <a:buChar char="•"/>
            </a:pPr>
            <a:endParaRPr lang="en-US" sz="1200" dirty="0"/>
          </a:p>
          <a:p>
            <a:pPr marL="171450" lvl="0" indent="-171450" algn="l" rtl="0">
              <a:spcBef>
                <a:spcPts val="0"/>
              </a:spcBef>
              <a:spcAft>
                <a:spcPts val="0"/>
              </a:spcAft>
              <a:buFont typeface="Arial" panose="020B0604020202020204" pitchFamily="34" charset="0"/>
              <a:buChar char="•"/>
            </a:pPr>
            <a:r>
              <a:rPr lang="en-US" sz="1200" dirty="0"/>
              <a:t>Grid Search Cross Validation</a:t>
            </a:r>
          </a:p>
          <a:p>
            <a:pPr marL="171450" lvl="0" indent="-171450" algn="l" rtl="0">
              <a:spcBef>
                <a:spcPts val="0"/>
              </a:spcBef>
              <a:spcAft>
                <a:spcPts val="0"/>
              </a:spcAft>
              <a:buFont typeface="Arial" panose="020B0604020202020204" pitchFamily="34" charset="0"/>
              <a:buChar char="•"/>
            </a:pPr>
            <a:endParaRPr lang="en-US" sz="1200" dirty="0"/>
          </a:p>
          <a:p>
            <a:pPr marL="171450" lvl="0" indent="-171450" algn="l" rtl="0">
              <a:spcBef>
                <a:spcPts val="0"/>
              </a:spcBef>
              <a:spcAft>
                <a:spcPts val="0"/>
              </a:spcAft>
              <a:buFont typeface="Arial" panose="020B0604020202020204" pitchFamily="34" charset="0"/>
              <a:buChar char="•"/>
            </a:pPr>
            <a:r>
              <a:rPr lang="en-US" sz="1200" dirty="0"/>
              <a:t>Algorithm Selection</a:t>
            </a:r>
          </a:p>
          <a:p>
            <a:pPr marL="171450" lvl="0" indent="-171450" algn="l" rtl="0">
              <a:spcBef>
                <a:spcPts val="0"/>
              </a:spcBef>
              <a:spcAft>
                <a:spcPts val="0"/>
              </a:spcAft>
              <a:buFont typeface="Arial" panose="020B0604020202020204" pitchFamily="34" charset="0"/>
              <a:buChar char="•"/>
            </a:pPr>
            <a:endParaRPr lang="en-US" sz="1200" dirty="0"/>
          </a:p>
          <a:p>
            <a:pPr marL="171450" lvl="0" indent="-171450" algn="l" rtl="0">
              <a:spcBef>
                <a:spcPts val="0"/>
              </a:spcBef>
              <a:spcAft>
                <a:spcPts val="0"/>
              </a:spcAft>
              <a:buFont typeface="Arial" panose="020B0604020202020204" pitchFamily="34" charset="0"/>
              <a:buChar char="•"/>
            </a:pPr>
            <a:r>
              <a:rPr lang="en-US" sz="1200" dirty="0"/>
              <a:t>Model Training and Evaluation</a:t>
            </a:r>
          </a:p>
          <a:p>
            <a:pPr marL="171450" lvl="0" indent="-171450" algn="l" rtl="0">
              <a:spcBef>
                <a:spcPts val="0"/>
              </a:spcBef>
              <a:spcAft>
                <a:spcPts val="0"/>
              </a:spcAft>
              <a:buFont typeface="Arial" panose="020B0604020202020204" pitchFamily="34" charset="0"/>
              <a:buChar char="•"/>
            </a:pPr>
            <a:endParaRPr lang="en-US" sz="1200" dirty="0"/>
          </a:p>
          <a:p>
            <a:pPr marL="171450" lvl="0" indent="-171450" algn="l" rtl="0">
              <a:spcBef>
                <a:spcPts val="0"/>
              </a:spcBef>
              <a:spcAft>
                <a:spcPts val="0"/>
              </a:spcAft>
              <a:buFont typeface="Arial" panose="020B0604020202020204" pitchFamily="34" charset="0"/>
              <a:buChar char="•"/>
            </a:pPr>
            <a:r>
              <a:rPr lang="en-US" sz="1200" dirty="0"/>
              <a:t>Presenting Accuracy result </a:t>
            </a:r>
            <a:endParaRPr sz="1200" dirty="0"/>
          </a:p>
        </p:txBody>
      </p:sp>
      <p:sp>
        <p:nvSpPr>
          <p:cNvPr id="194" name="Google Shape;194;p29"/>
          <p:cNvSpPr txBox="1">
            <a:spLocks noGrp="1"/>
          </p:cNvSpPr>
          <p:nvPr>
            <p:ph type="ctrTitle" idx="2"/>
          </p:nvPr>
        </p:nvSpPr>
        <p:spPr>
          <a:xfrm>
            <a:off x="468147" y="1599685"/>
            <a:ext cx="2173616"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Machine Learning</a:t>
            </a:r>
            <a:endParaRPr dirty="0"/>
          </a:p>
        </p:txBody>
      </p:sp>
      <p:sp>
        <p:nvSpPr>
          <p:cNvPr id="10" name="Google Shape;191;p29">
            <a:extLst>
              <a:ext uri="{FF2B5EF4-FFF2-40B4-BE49-F238E27FC236}">
                <a16:creationId xmlns:a16="http://schemas.microsoft.com/office/drawing/2014/main" id="{79AA3EB5-A01E-3A16-1F6D-6149849E58FF}"/>
              </a:ext>
            </a:extLst>
          </p:cNvPr>
          <p:cNvSpPr/>
          <p:nvPr/>
        </p:nvSpPr>
        <p:spPr>
          <a:xfrm>
            <a:off x="3482732" y="1599685"/>
            <a:ext cx="2219982" cy="2781196"/>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3;p29">
            <a:extLst>
              <a:ext uri="{FF2B5EF4-FFF2-40B4-BE49-F238E27FC236}">
                <a16:creationId xmlns:a16="http://schemas.microsoft.com/office/drawing/2014/main" id="{0ABB32F8-848C-83DB-A396-AC236303FDEC}"/>
              </a:ext>
            </a:extLst>
          </p:cNvPr>
          <p:cNvSpPr txBox="1">
            <a:spLocks/>
          </p:cNvSpPr>
          <p:nvPr/>
        </p:nvSpPr>
        <p:spPr>
          <a:xfrm>
            <a:off x="3598368" y="2305415"/>
            <a:ext cx="2219981" cy="21412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9pPr>
          </a:lstStyle>
          <a:p>
            <a:pPr marL="171450" indent="-171450">
              <a:buFont typeface="Arial" panose="020B0604020202020204" pitchFamily="34" charset="0"/>
              <a:buChar char="•"/>
            </a:pPr>
            <a:r>
              <a:rPr lang="en-US" sz="1200" dirty="0"/>
              <a:t>Preparing and Cleansing Datasets</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Evaluating model with different algorithms</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Evaluating model with different train, test splits</a:t>
            </a:r>
          </a:p>
          <a:p>
            <a:pPr marL="171450" indent="-171450">
              <a:buFont typeface="Arial" panose="020B0604020202020204" pitchFamily="34" charset="0"/>
              <a:buChar char="•"/>
            </a:pPr>
            <a:endParaRPr lang="en-US" sz="1200" dirty="0"/>
          </a:p>
          <a:p>
            <a:pPr marL="0" indent="0"/>
            <a:endParaRPr lang="en-US" sz="1200" dirty="0"/>
          </a:p>
        </p:txBody>
      </p:sp>
      <p:sp>
        <p:nvSpPr>
          <p:cNvPr id="12" name="Google Shape;194;p29">
            <a:extLst>
              <a:ext uri="{FF2B5EF4-FFF2-40B4-BE49-F238E27FC236}">
                <a16:creationId xmlns:a16="http://schemas.microsoft.com/office/drawing/2014/main" id="{4CEC194B-806C-7B6F-B2D2-D0D0243396FF}"/>
              </a:ext>
            </a:extLst>
          </p:cNvPr>
          <p:cNvSpPr txBox="1">
            <a:spLocks/>
          </p:cNvSpPr>
          <p:nvPr/>
        </p:nvSpPr>
        <p:spPr>
          <a:xfrm>
            <a:off x="3499479" y="1599685"/>
            <a:ext cx="2173616"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800"/>
              <a:buFont typeface="Livvic"/>
              <a:buNone/>
              <a:defRPr sz="1800" b="1" i="0" u="none" strike="noStrike" cap="none">
                <a:solidFill>
                  <a:srgbClr val="F3F3F3"/>
                </a:solidFill>
                <a:latin typeface="Livvic"/>
                <a:ea typeface="Livvic"/>
                <a:cs typeface="Livvic"/>
                <a:sym typeface="Livvic"/>
              </a:defRPr>
            </a:lvl1pPr>
            <a:lvl2pPr marR="0" lvl="1" algn="l" rtl="0">
              <a:lnSpc>
                <a:spcPct val="100000"/>
              </a:lnSpc>
              <a:spcBef>
                <a:spcPts val="0"/>
              </a:spcBef>
              <a:spcAft>
                <a:spcPts val="0"/>
              </a:spcAft>
              <a:buClr>
                <a:srgbClr val="F3F3F3"/>
              </a:buClr>
              <a:buSzPts val="1800"/>
              <a:buFont typeface="Livvic"/>
              <a:buNone/>
              <a:defRPr sz="1800" b="1" i="0" u="none" strike="noStrike" cap="none">
                <a:solidFill>
                  <a:srgbClr val="F3F3F3"/>
                </a:solidFill>
                <a:latin typeface="Livvic"/>
                <a:ea typeface="Livvic"/>
                <a:cs typeface="Livvic"/>
                <a:sym typeface="Livvic"/>
              </a:defRPr>
            </a:lvl2pPr>
            <a:lvl3pPr marR="0" lvl="2" algn="l" rtl="0">
              <a:lnSpc>
                <a:spcPct val="100000"/>
              </a:lnSpc>
              <a:spcBef>
                <a:spcPts val="0"/>
              </a:spcBef>
              <a:spcAft>
                <a:spcPts val="0"/>
              </a:spcAft>
              <a:buClr>
                <a:srgbClr val="F3F3F3"/>
              </a:buClr>
              <a:buSzPts val="1800"/>
              <a:buFont typeface="Livvic"/>
              <a:buNone/>
              <a:defRPr sz="1800" b="1" i="0" u="none" strike="noStrike" cap="none">
                <a:solidFill>
                  <a:srgbClr val="F3F3F3"/>
                </a:solidFill>
                <a:latin typeface="Livvic"/>
                <a:ea typeface="Livvic"/>
                <a:cs typeface="Livvic"/>
                <a:sym typeface="Livvic"/>
              </a:defRPr>
            </a:lvl3pPr>
            <a:lvl4pPr marR="0" lvl="3" algn="l" rtl="0">
              <a:lnSpc>
                <a:spcPct val="100000"/>
              </a:lnSpc>
              <a:spcBef>
                <a:spcPts val="0"/>
              </a:spcBef>
              <a:spcAft>
                <a:spcPts val="0"/>
              </a:spcAft>
              <a:buClr>
                <a:srgbClr val="F3F3F3"/>
              </a:buClr>
              <a:buSzPts val="1800"/>
              <a:buFont typeface="Livvic"/>
              <a:buNone/>
              <a:defRPr sz="1800" b="1" i="0" u="none" strike="noStrike" cap="none">
                <a:solidFill>
                  <a:srgbClr val="F3F3F3"/>
                </a:solidFill>
                <a:latin typeface="Livvic"/>
                <a:ea typeface="Livvic"/>
                <a:cs typeface="Livvic"/>
                <a:sym typeface="Livvic"/>
              </a:defRPr>
            </a:lvl4pPr>
            <a:lvl5pPr marR="0" lvl="4" algn="l" rtl="0">
              <a:lnSpc>
                <a:spcPct val="100000"/>
              </a:lnSpc>
              <a:spcBef>
                <a:spcPts val="0"/>
              </a:spcBef>
              <a:spcAft>
                <a:spcPts val="0"/>
              </a:spcAft>
              <a:buClr>
                <a:srgbClr val="F3F3F3"/>
              </a:buClr>
              <a:buSzPts val="1800"/>
              <a:buFont typeface="Livvic"/>
              <a:buNone/>
              <a:defRPr sz="1800" b="1" i="0" u="none" strike="noStrike" cap="none">
                <a:solidFill>
                  <a:srgbClr val="F3F3F3"/>
                </a:solidFill>
                <a:latin typeface="Livvic"/>
                <a:ea typeface="Livvic"/>
                <a:cs typeface="Livvic"/>
                <a:sym typeface="Livvic"/>
              </a:defRPr>
            </a:lvl5pPr>
            <a:lvl6pPr marR="0" lvl="5" algn="l" rtl="0">
              <a:lnSpc>
                <a:spcPct val="100000"/>
              </a:lnSpc>
              <a:spcBef>
                <a:spcPts val="0"/>
              </a:spcBef>
              <a:spcAft>
                <a:spcPts val="0"/>
              </a:spcAft>
              <a:buClr>
                <a:srgbClr val="F3F3F3"/>
              </a:buClr>
              <a:buSzPts val="1800"/>
              <a:buFont typeface="Livvic"/>
              <a:buNone/>
              <a:defRPr sz="1800" b="1" i="0" u="none" strike="noStrike" cap="none">
                <a:solidFill>
                  <a:srgbClr val="F3F3F3"/>
                </a:solidFill>
                <a:latin typeface="Livvic"/>
                <a:ea typeface="Livvic"/>
                <a:cs typeface="Livvic"/>
                <a:sym typeface="Livvic"/>
              </a:defRPr>
            </a:lvl6pPr>
            <a:lvl7pPr marR="0" lvl="6" algn="l" rtl="0">
              <a:lnSpc>
                <a:spcPct val="100000"/>
              </a:lnSpc>
              <a:spcBef>
                <a:spcPts val="0"/>
              </a:spcBef>
              <a:spcAft>
                <a:spcPts val="0"/>
              </a:spcAft>
              <a:buClr>
                <a:srgbClr val="F3F3F3"/>
              </a:buClr>
              <a:buSzPts val="1800"/>
              <a:buFont typeface="Livvic"/>
              <a:buNone/>
              <a:defRPr sz="1800" b="1" i="0" u="none" strike="noStrike" cap="none">
                <a:solidFill>
                  <a:srgbClr val="F3F3F3"/>
                </a:solidFill>
                <a:latin typeface="Livvic"/>
                <a:ea typeface="Livvic"/>
                <a:cs typeface="Livvic"/>
                <a:sym typeface="Livvic"/>
              </a:defRPr>
            </a:lvl7pPr>
            <a:lvl8pPr marR="0" lvl="7" algn="l" rtl="0">
              <a:lnSpc>
                <a:spcPct val="100000"/>
              </a:lnSpc>
              <a:spcBef>
                <a:spcPts val="0"/>
              </a:spcBef>
              <a:spcAft>
                <a:spcPts val="0"/>
              </a:spcAft>
              <a:buClr>
                <a:srgbClr val="F3F3F3"/>
              </a:buClr>
              <a:buSzPts val="1800"/>
              <a:buFont typeface="Livvic"/>
              <a:buNone/>
              <a:defRPr sz="1800" b="1" i="0" u="none" strike="noStrike" cap="none">
                <a:solidFill>
                  <a:srgbClr val="F3F3F3"/>
                </a:solidFill>
                <a:latin typeface="Livvic"/>
                <a:ea typeface="Livvic"/>
                <a:cs typeface="Livvic"/>
                <a:sym typeface="Livvic"/>
              </a:defRPr>
            </a:lvl8pPr>
            <a:lvl9pPr marR="0" lvl="8" algn="l" rtl="0">
              <a:lnSpc>
                <a:spcPct val="100000"/>
              </a:lnSpc>
              <a:spcBef>
                <a:spcPts val="0"/>
              </a:spcBef>
              <a:spcAft>
                <a:spcPts val="0"/>
              </a:spcAft>
              <a:buClr>
                <a:srgbClr val="F3F3F3"/>
              </a:buClr>
              <a:buSzPts val="1800"/>
              <a:buFont typeface="Livvic"/>
              <a:buNone/>
              <a:defRPr sz="1800" b="1" i="0" u="none" strike="noStrike" cap="none">
                <a:solidFill>
                  <a:srgbClr val="F3F3F3"/>
                </a:solidFill>
                <a:latin typeface="Livvic"/>
                <a:ea typeface="Livvic"/>
                <a:cs typeface="Livvic"/>
                <a:sym typeface="Livvic"/>
              </a:defRPr>
            </a:lvl9pPr>
          </a:lstStyle>
          <a:p>
            <a:r>
              <a:rPr lang="en-US" dirty="0"/>
              <a:t>Data Analysis</a:t>
            </a:r>
          </a:p>
        </p:txBody>
      </p:sp>
      <p:sp>
        <p:nvSpPr>
          <p:cNvPr id="2" name="Arrow: Down 1">
            <a:extLst>
              <a:ext uri="{FF2B5EF4-FFF2-40B4-BE49-F238E27FC236}">
                <a16:creationId xmlns:a16="http://schemas.microsoft.com/office/drawing/2014/main" id="{49D9CC89-A82A-9586-14DB-6121DBBD2411}"/>
              </a:ext>
            </a:extLst>
          </p:cNvPr>
          <p:cNvSpPr/>
          <p:nvPr/>
        </p:nvSpPr>
        <p:spPr>
          <a:xfrm>
            <a:off x="4293394" y="839408"/>
            <a:ext cx="557212" cy="75151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606D871-F629-A027-79E3-7B1FB691ED12}"/>
              </a:ext>
            </a:extLst>
          </p:cNvPr>
          <p:cNvSpPr txBox="1"/>
          <p:nvPr/>
        </p:nvSpPr>
        <p:spPr>
          <a:xfrm>
            <a:off x="8833247" y="4746423"/>
            <a:ext cx="914400" cy="307777"/>
          </a:xfrm>
          <a:prstGeom prst="rect">
            <a:avLst/>
          </a:prstGeom>
          <a:noFill/>
        </p:spPr>
        <p:txBody>
          <a:bodyPr wrap="square" rtlCol="0">
            <a:spAutoFit/>
          </a:bodyPr>
          <a:lstStyle/>
          <a:p>
            <a:r>
              <a:rPr lang="en-US" dirty="0"/>
              <a:t>9</a:t>
            </a:r>
          </a:p>
        </p:txBody>
      </p:sp>
    </p:spTree>
    <p:extLst>
      <p:ext uri="{BB962C8B-B14F-4D97-AF65-F5344CB8AC3E}">
        <p14:creationId xmlns:p14="http://schemas.microsoft.com/office/powerpoint/2010/main" val="225621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188"/>
        <p:cNvGrpSpPr/>
        <p:nvPr/>
      </p:nvGrpSpPr>
      <p:grpSpPr>
        <a:xfrm>
          <a:off x="0" y="0"/>
          <a:ext cx="0" cy="0"/>
          <a:chOff x="0" y="0"/>
          <a:chExt cx="0" cy="0"/>
        </a:xfrm>
      </p:grpSpPr>
      <p:sp>
        <p:nvSpPr>
          <p:cNvPr id="3" name="Google Shape;163;p27">
            <a:extLst>
              <a:ext uri="{FF2B5EF4-FFF2-40B4-BE49-F238E27FC236}">
                <a16:creationId xmlns:a16="http://schemas.microsoft.com/office/drawing/2014/main" id="{49754B5F-5905-AC05-3716-DB2C26FF00C5}"/>
              </a:ext>
            </a:extLst>
          </p:cNvPr>
          <p:cNvSpPr/>
          <p:nvPr/>
        </p:nvSpPr>
        <p:spPr>
          <a:xfrm>
            <a:off x="2827349" y="209355"/>
            <a:ext cx="2991000" cy="89670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9"/>
          <p:cNvSpPr txBox="1">
            <a:spLocks noGrp="1"/>
          </p:cNvSpPr>
          <p:nvPr>
            <p:ph type="ctrTitle" idx="4"/>
          </p:nvPr>
        </p:nvSpPr>
        <p:spPr>
          <a:xfrm>
            <a:off x="3565452" y="326410"/>
            <a:ext cx="29133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Domain</a:t>
            </a:r>
            <a:endParaRPr dirty="0"/>
          </a:p>
        </p:txBody>
      </p:sp>
      <p:sp>
        <p:nvSpPr>
          <p:cNvPr id="5" name="Google Shape;191;p29">
            <a:extLst>
              <a:ext uri="{FF2B5EF4-FFF2-40B4-BE49-F238E27FC236}">
                <a16:creationId xmlns:a16="http://schemas.microsoft.com/office/drawing/2014/main" id="{7BFBE829-83F4-B3E8-67B5-DF5D0149C962}"/>
              </a:ext>
            </a:extLst>
          </p:cNvPr>
          <p:cNvSpPr/>
          <p:nvPr/>
        </p:nvSpPr>
        <p:spPr>
          <a:xfrm>
            <a:off x="6571056" y="1599685"/>
            <a:ext cx="2219982" cy="2781196"/>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93;p29">
            <a:extLst>
              <a:ext uri="{FF2B5EF4-FFF2-40B4-BE49-F238E27FC236}">
                <a16:creationId xmlns:a16="http://schemas.microsoft.com/office/drawing/2014/main" id="{0555BA40-C89B-F071-CF3E-7573610FAFAA}"/>
              </a:ext>
            </a:extLst>
          </p:cNvPr>
          <p:cNvSpPr txBox="1">
            <a:spLocks/>
          </p:cNvSpPr>
          <p:nvPr/>
        </p:nvSpPr>
        <p:spPr>
          <a:xfrm>
            <a:off x="6686693" y="2305415"/>
            <a:ext cx="2074726" cy="18055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9pPr>
          </a:lstStyle>
          <a:p>
            <a:pPr marL="171450" indent="-171450">
              <a:buFont typeface="Arial" panose="020B0604020202020204" pitchFamily="34" charset="0"/>
              <a:buChar char="•"/>
            </a:pPr>
            <a:r>
              <a:rPr lang="en-US" sz="1200" dirty="0"/>
              <a:t>Upload on Web using Flask</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Deploy the best performing machine learning model</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Enhance accessibility and practicality for potential user</a:t>
            </a:r>
          </a:p>
          <a:p>
            <a:pPr marL="171450" indent="-171450">
              <a:buFont typeface="Arial" panose="020B0604020202020204" pitchFamily="34" charset="0"/>
              <a:buChar char="•"/>
            </a:pPr>
            <a:endParaRPr lang="en-US" sz="1200" dirty="0"/>
          </a:p>
          <a:p>
            <a:pPr marL="0" indent="0"/>
            <a:endParaRPr lang="en-US" sz="1200" dirty="0"/>
          </a:p>
        </p:txBody>
      </p:sp>
      <p:sp>
        <p:nvSpPr>
          <p:cNvPr id="7" name="Google Shape;194;p29">
            <a:extLst>
              <a:ext uri="{FF2B5EF4-FFF2-40B4-BE49-F238E27FC236}">
                <a16:creationId xmlns:a16="http://schemas.microsoft.com/office/drawing/2014/main" id="{1E6FABBD-29B9-FEC3-582F-44B733D9B1BC}"/>
              </a:ext>
            </a:extLst>
          </p:cNvPr>
          <p:cNvSpPr txBox="1">
            <a:spLocks/>
          </p:cNvSpPr>
          <p:nvPr/>
        </p:nvSpPr>
        <p:spPr>
          <a:xfrm>
            <a:off x="6611394" y="1599685"/>
            <a:ext cx="2532606"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800"/>
              <a:buFont typeface="Livvic"/>
              <a:buNone/>
              <a:defRPr sz="1800" b="1" i="0" u="none" strike="noStrike" cap="none">
                <a:solidFill>
                  <a:srgbClr val="F3F3F3"/>
                </a:solidFill>
                <a:latin typeface="Livvic"/>
                <a:ea typeface="Livvic"/>
                <a:cs typeface="Livvic"/>
                <a:sym typeface="Livvic"/>
              </a:defRPr>
            </a:lvl1pPr>
            <a:lvl2pPr marR="0" lvl="1" algn="l" rtl="0">
              <a:lnSpc>
                <a:spcPct val="100000"/>
              </a:lnSpc>
              <a:spcBef>
                <a:spcPts val="0"/>
              </a:spcBef>
              <a:spcAft>
                <a:spcPts val="0"/>
              </a:spcAft>
              <a:buClr>
                <a:srgbClr val="F3F3F3"/>
              </a:buClr>
              <a:buSzPts val="1800"/>
              <a:buFont typeface="Livvic"/>
              <a:buNone/>
              <a:defRPr sz="1800" b="1" i="0" u="none" strike="noStrike" cap="none">
                <a:solidFill>
                  <a:srgbClr val="F3F3F3"/>
                </a:solidFill>
                <a:latin typeface="Livvic"/>
                <a:ea typeface="Livvic"/>
                <a:cs typeface="Livvic"/>
                <a:sym typeface="Livvic"/>
              </a:defRPr>
            </a:lvl2pPr>
            <a:lvl3pPr marR="0" lvl="2" algn="l" rtl="0">
              <a:lnSpc>
                <a:spcPct val="100000"/>
              </a:lnSpc>
              <a:spcBef>
                <a:spcPts val="0"/>
              </a:spcBef>
              <a:spcAft>
                <a:spcPts val="0"/>
              </a:spcAft>
              <a:buClr>
                <a:srgbClr val="F3F3F3"/>
              </a:buClr>
              <a:buSzPts val="1800"/>
              <a:buFont typeface="Livvic"/>
              <a:buNone/>
              <a:defRPr sz="1800" b="1" i="0" u="none" strike="noStrike" cap="none">
                <a:solidFill>
                  <a:srgbClr val="F3F3F3"/>
                </a:solidFill>
                <a:latin typeface="Livvic"/>
                <a:ea typeface="Livvic"/>
                <a:cs typeface="Livvic"/>
                <a:sym typeface="Livvic"/>
              </a:defRPr>
            </a:lvl3pPr>
            <a:lvl4pPr marR="0" lvl="3" algn="l" rtl="0">
              <a:lnSpc>
                <a:spcPct val="100000"/>
              </a:lnSpc>
              <a:spcBef>
                <a:spcPts val="0"/>
              </a:spcBef>
              <a:spcAft>
                <a:spcPts val="0"/>
              </a:spcAft>
              <a:buClr>
                <a:srgbClr val="F3F3F3"/>
              </a:buClr>
              <a:buSzPts val="1800"/>
              <a:buFont typeface="Livvic"/>
              <a:buNone/>
              <a:defRPr sz="1800" b="1" i="0" u="none" strike="noStrike" cap="none">
                <a:solidFill>
                  <a:srgbClr val="F3F3F3"/>
                </a:solidFill>
                <a:latin typeface="Livvic"/>
                <a:ea typeface="Livvic"/>
                <a:cs typeface="Livvic"/>
                <a:sym typeface="Livvic"/>
              </a:defRPr>
            </a:lvl4pPr>
            <a:lvl5pPr marR="0" lvl="4" algn="l" rtl="0">
              <a:lnSpc>
                <a:spcPct val="100000"/>
              </a:lnSpc>
              <a:spcBef>
                <a:spcPts val="0"/>
              </a:spcBef>
              <a:spcAft>
                <a:spcPts val="0"/>
              </a:spcAft>
              <a:buClr>
                <a:srgbClr val="F3F3F3"/>
              </a:buClr>
              <a:buSzPts val="1800"/>
              <a:buFont typeface="Livvic"/>
              <a:buNone/>
              <a:defRPr sz="1800" b="1" i="0" u="none" strike="noStrike" cap="none">
                <a:solidFill>
                  <a:srgbClr val="F3F3F3"/>
                </a:solidFill>
                <a:latin typeface="Livvic"/>
                <a:ea typeface="Livvic"/>
                <a:cs typeface="Livvic"/>
                <a:sym typeface="Livvic"/>
              </a:defRPr>
            </a:lvl5pPr>
            <a:lvl6pPr marR="0" lvl="5" algn="l" rtl="0">
              <a:lnSpc>
                <a:spcPct val="100000"/>
              </a:lnSpc>
              <a:spcBef>
                <a:spcPts val="0"/>
              </a:spcBef>
              <a:spcAft>
                <a:spcPts val="0"/>
              </a:spcAft>
              <a:buClr>
                <a:srgbClr val="F3F3F3"/>
              </a:buClr>
              <a:buSzPts val="1800"/>
              <a:buFont typeface="Livvic"/>
              <a:buNone/>
              <a:defRPr sz="1800" b="1" i="0" u="none" strike="noStrike" cap="none">
                <a:solidFill>
                  <a:srgbClr val="F3F3F3"/>
                </a:solidFill>
                <a:latin typeface="Livvic"/>
                <a:ea typeface="Livvic"/>
                <a:cs typeface="Livvic"/>
                <a:sym typeface="Livvic"/>
              </a:defRPr>
            </a:lvl6pPr>
            <a:lvl7pPr marR="0" lvl="6" algn="l" rtl="0">
              <a:lnSpc>
                <a:spcPct val="100000"/>
              </a:lnSpc>
              <a:spcBef>
                <a:spcPts val="0"/>
              </a:spcBef>
              <a:spcAft>
                <a:spcPts val="0"/>
              </a:spcAft>
              <a:buClr>
                <a:srgbClr val="F3F3F3"/>
              </a:buClr>
              <a:buSzPts val="1800"/>
              <a:buFont typeface="Livvic"/>
              <a:buNone/>
              <a:defRPr sz="1800" b="1" i="0" u="none" strike="noStrike" cap="none">
                <a:solidFill>
                  <a:srgbClr val="F3F3F3"/>
                </a:solidFill>
                <a:latin typeface="Livvic"/>
                <a:ea typeface="Livvic"/>
                <a:cs typeface="Livvic"/>
                <a:sym typeface="Livvic"/>
              </a:defRPr>
            </a:lvl7pPr>
            <a:lvl8pPr marR="0" lvl="7" algn="l" rtl="0">
              <a:lnSpc>
                <a:spcPct val="100000"/>
              </a:lnSpc>
              <a:spcBef>
                <a:spcPts val="0"/>
              </a:spcBef>
              <a:spcAft>
                <a:spcPts val="0"/>
              </a:spcAft>
              <a:buClr>
                <a:srgbClr val="F3F3F3"/>
              </a:buClr>
              <a:buSzPts val="1800"/>
              <a:buFont typeface="Livvic"/>
              <a:buNone/>
              <a:defRPr sz="1800" b="1" i="0" u="none" strike="noStrike" cap="none">
                <a:solidFill>
                  <a:srgbClr val="F3F3F3"/>
                </a:solidFill>
                <a:latin typeface="Livvic"/>
                <a:ea typeface="Livvic"/>
                <a:cs typeface="Livvic"/>
                <a:sym typeface="Livvic"/>
              </a:defRPr>
            </a:lvl8pPr>
            <a:lvl9pPr marR="0" lvl="8" algn="l" rtl="0">
              <a:lnSpc>
                <a:spcPct val="100000"/>
              </a:lnSpc>
              <a:spcBef>
                <a:spcPts val="0"/>
              </a:spcBef>
              <a:spcAft>
                <a:spcPts val="0"/>
              </a:spcAft>
              <a:buClr>
                <a:srgbClr val="F3F3F3"/>
              </a:buClr>
              <a:buSzPts val="1800"/>
              <a:buFont typeface="Livvic"/>
              <a:buNone/>
              <a:defRPr sz="1800" b="1" i="0" u="none" strike="noStrike" cap="none">
                <a:solidFill>
                  <a:srgbClr val="F3F3F3"/>
                </a:solidFill>
                <a:latin typeface="Livvic"/>
                <a:ea typeface="Livvic"/>
                <a:cs typeface="Livvic"/>
                <a:sym typeface="Livvic"/>
              </a:defRPr>
            </a:lvl9pPr>
          </a:lstStyle>
          <a:p>
            <a:r>
              <a:rPr lang="en-US" dirty="0"/>
              <a:t>Web Development</a:t>
            </a:r>
          </a:p>
        </p:txBody>
      </p:sp>
      <p:sp>
        <p:nvSpPr>
          <p:cNvPr id="10" name="Google Shape;191;p29">
            <a:extLst>
              <a:ext uri="{FF2B5EF4-FFF2-40B4-BE49-F238E27FC236}">
                <a16:creationId xmlns:a16="http://schemas.microsoft.com/office/drawing/2014/main" id="{79AA3EB5-A01E-3A16-1F6D-6149849E58FF}"/>
              </a:ext>
            </a:extLst>
          </p:cNvPr>
          <p:cNvSpPr/>
          <p:nvPr/>
        </p:nvSpPr>
        <p:spPr>
          <a:xfrm>
            <a:off x="3482732" y="1599685"/>
            <a:ext cx="2219982" cy="2781196"/>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3;p29">
            <a:extLst>
              <a:ext uri="{FF2B5EF4-FFF2-40B4-BE49-F238E27FC236}">
                <a16:creationId xmlns:a16="http://schemas.microsoft.com/office/drawing/2014/main" id="{0ABB32F8-848C-83DB-A396-AC236303FDEC}"/>
              </a:ext>
            </a:extLst>
          </p:cNvPr>
          <p:cNvSpPr txBox="1">
            <a:spLocks/>
          </p:cNvSpPr>
          <p:nvPr/>
        </p:nvSpPr>
        <p:spPr>
          <a:xfrm>
            <a:off x="3598368" y="2305415"/>
            <a:ext cx="2219981" cy="21780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9pPr>
          </a:lstStyle>
          <a:p>
            <a:pPr marL="171450" indent="-171450">
              <a:buFont typeface="Arial" panose="020B0604020202020204" pitchFamily="34" charset="0"/>
              <a:buChar char="•"/>
            </a:pPr>
            <a:r>
              <a:rPr lang="en-US" sz="1200" dirty="0"/>
              <a:t>Preparing and Cleansing Datasets</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Evaluating model with different algorithms</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Evaluating model with different train, test splits</a:t>
            </a:r>
          </a:p>
          <a:p>
            <a:pPr marL="0" indent="0"/>
            <a:endParaRPr lang="en-US" sz="1200" dirty="0"/>
          </a:p>
        </p:txBody>
      </p:sp>
      <p:sp>
        <p:nvSpPr>
          <p:cNvPr id="12" name="Google Shape;194;p29">
            <a:extLst>
              <a:ext uri="{FF2B5EF4-FFF2-40B4-BE49-F238E27FC236}">
                <a16:creationId xmlns:a16="http://schemas.microsoft.com/office/drawing/2014/main" id="{4CEC194B-806C-7B6F-B2D2-D0D0243396FF}"/>
              </a:ext>
            </a:extLst>
          </p:cNvPr>
          <p:cNvSpPr txBox="1">
            <a:spLocks/>
          </p:cNvSpPr>
          <p:nvPr/>
        </p:nvSpPr>
        <p:spPr>
          <a:xfrm>
            <a:off x="3499479" y="1599685"/>
            <a:ext cx="2173616"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800"/>
              <a:buFont typeface="Livvic"/>
              <a:buNone/>
              <a:defRPr sz="1800" b="1" i="0" u="none" strike="noStrike" cap="none">
                <a:solidFill>
                  <a:srgbClr val="F3F3F3"/>
                </a:solidFill>
                <a:latin typeface="Livvic"/>
                <a:ea typeface="Livvic"/>
                <a:cs typeface="Livvic"/>
                <a:sym typeface="Livvic"/>
              </a:defRPr>
            </a:lvl1pPr>
            <a:lvl2pPr marR="0" lvl="1" algn="l" rtl="0">
              <a:lnSpc>
                <a:spcPct val="100000"/>
              </a:lnSpc>
              <a:spcBef>
                <a:spcPts val="0"/>
              </a:spcBef>
              <a:spcAft>
                <a:spcPts val="0"/>
              </a:spcAft>
              <a:buClr>
                <a:srgbClr val="F3F3F3"/>
              </a:buClr>
              <a:buSzPts val="1800"/>
              <a:buFont typeface="Livvic"/>
              <a:buNone/>
              <a:defRPr sz="1800" b="1" i="0" u="none" strike="noStrike" cap="none">
                <a:solidFill>
                  <a:srgbClr val="F3F3F3"/>
                </a:solidFill>
                <a:latin typeface="Livvic"/>
                <a:ea typeface="Livvic"/>
                <a:cs typeface="Livvic"/>
                <a:sym typeface="Livvic"/>
              </a:defRPr>
            </a:lvl2pPr>
            <a:lvl3pPr marR="0" lvl="2" algn="l" rtl="0">
              <a:lnSpc>
                <a:spcPct val="100000"/>
              </a:lnSpc>
              <a:spcBef>
                <a:spcPts val="0"/>
              </a:spcBef>
              <a:spcAft>
                <a:spcPts val="0"/>
              </a:spcAft>
              <a:buClr>
                <a:srgbClr val="F3F3F3"/>
              </a:buClr>
              <a:buSzPts val="1800"/>
              <a:buFont typeface="Livvic"/>
              <a:buNone/>
              <a:defRPr sz="1800" b="1" i="0" u="none" strike="noStrike" cap="none">
                <a:solidFill>
                  <a:srgbClr val="F3F3F3"/>
                </a:solidFill>
                <a:latin typeface="Livvic"/>
                <a:ea typeface="Livvic"/>
                <a:cs typeface="Livvic"/>
                <a:sym typeface="Livvic"/>
              </a:defRPr>
            </a:lvl3pPr>
            <a:lvl4pPr marR="0" lvl="3" algn="l" rtl="0">
              <a:lnSpc>
                <a:spcPct val="100000"/>
              </a:lnSpc>
              <a:spcBef>
                <a:spcPts val="0"/>
              </a:spcBef>
              <a:spcAft>
                <a:spcPts val="0"/>
              </a:spcAft>
              <a:buClr>
                <a:srgbClr val="F3F3F3"/>
              </a:buClr>
              <a:buSzPts val="1800"/>
              <a:buFont typeface="Livvic"/>
              <a:buNone/>
              <a:defRPr sz="1800" b="1" i="0" u="none" strike="noStrike" cap="none">
                <a:solidFill>
                  <a:srgbClr val="F3F3F3"/>
                </a:solidFill>
                <a:latin typeface="Livvic"/>
                <a:ea typeface="Livvic"/>
                <a:cs typeface="Livvic"/>
                <a:sym typeface="Livvic"/>
              </a:defRPr>
            </a:lvl4pPr>
            <a:lvl5pPr marR="0" lvl="4" algn="l" rtl="0">
              <a:lnSpc>
                <a:spcPct val="100000"/>
              </a:lnSpc>
              <a:spcBef>
                <a:spcPts val="0"/>
              </a:spcBef>
              <a:spcAft>
                <a:spcPts val="0"/>
              </a:spcAft>
              <a:buClr>
                <a:srgbClr val="F3F3F3"/>
              </a:buClr>
              <a:buSzPts val="1800"/>
              <a:buFont typeface="Livvic"/>
              <a:buNone/>
              <a:defRPr sz="1800" b="1" i="0" u="none" strike="noStrike" cap="none">
                <a:solidFill>
                  <a:srgbClr val="F3F3F3"/>
                </a:solidFill>
                <a:latin typeface="Livvic"/>
                <a:ea typeface="Livvic"/>
                <a:cs typeface="Livvic"/>
                <a:sym typeface="Livvic"/>
              </a:defRPr>
            </a:lvl5pPr>
            <a:lvl6pPr marR="0" lvl="5" algn="l" rtl="0">
              <a:lnSpc>
                <a:spcPct val="100000"/>
              </a:lnSpc>
              <a:spcBef>
                <a:spcPts val="0"/>
              </a:spcBef>
              <a:spcAft>
                <a:spcPts val="0"/>
              </a:spcAft>
              <a:buClr>
                <a:srgbClr val="F3F3F3"/>
              </a:buClr>
              <a:buSzPts val="1800"/>
              <a:buFont typeface="Livvic"/>
              <a:buNone/>
              <a:defRPr sz="1800" b="1" i="0" u="none" strike="noStrike" cap="none">
                <a:solidFill>
                  <a:srgbClr val="F3F3F3"/>
                </a:solidFill>
                <a:latin typeface="Livvic"/>
                <a:ea typeface="Livvic"/>
                <a:cs typeface="Livvic"/>
                <a:sym typeface="Livvic"/>
              </a:defRPr>
            </a:lvl6pPr>
            <a:lvl7pPr marR="0" lvl="6" algn="l" rtl="0">
              <a:lnSpc>
                <a:spcPct val="100000"/>
              </a:lnSpc>
              <a:spcBef>
                <a:spcPts val="0"/>
              </a:spcBef>
              <a:spcAft>
                <a:spcPts val="0"/>
              </a:spcAft>
              <a:buClr>
                <a:srgbClr val="F3F3F3"/>
              </a:buClr>
              <a:buSzPts val="1800"/>
              <a:buFont typeface="Livvic"/>
              <a:buNone/>
              <a:defRPr sz="1800" b="1" i="0" u="none" strike="noStrike" cap="none">
                <a:solidFill>
                  <a:srgbClr val="F3F3F3"/>
                </a:solidFill>
                <a:latin typeface="Livvic"/>
                <a:ea typeface="Livvic"/>
                <a:cs typeface="Livvic"/>
                <a:sym typeface="Livvic"/>
              </a:defRPr>
            </a:lvl7pPr>
            <a:lvl8pPr marR="0" lvl="7" algn="l" rtl="0">
              <a:lnSpc>
                <a:spcPct val="100000"/>
              </a:lnSpc>
              <a:spcBef>
                <a:spcPts val="0"/>
              </a:spcBef>
              <a:spcAft>
                <a:spcPts val="0"/>
              </a:spcAft>
              <a:buClr>
                <a:srgbClr val="F3F3F3"/>
              </a:buClr>
              <a:buSzPts val="1800"/>
              <a:buFont typeface="Livvic"/>
              <a:buNone/>
              <a:defRPr sz="1800" b="1" i="0" u="none" strike="noStrike" cap="none">
                <a:solidFill>
                  <a:srgbClr val="F3F3F3"/>
                </a:solidFill>
                <a:latin typeface="Livvic"/>
                <a:ea typeface="Livvic"/>
                <a:cs typeface="Livvic"/>
                <a:sym typeface="Livvic"/>
              </a:defRPr>
            </a:lvl8pPr>
            <a:lvl9pPr marR="0" lvl="8" algn="l" rtl="0">
              <a:lnSpc>
                <a:spcPct val="100000"/>
              </a:lnSpc>
              <a:spcBef>
                <a:spcPts val="0"/>
              </a:spcBef>
              <a:spcAft>
                <a:spcPts val="0"/>
              </a:spcAft>
              <a:buClr>
                <a:srgbClr val="F3F3F3"/>
              </a:buClr>
              <a:buSzPts val="1800"/>
              <a:buFont typeface="Livvic"/>
              <a:buNone/>
              <a:defRPr sz="1800" b="1" i="0" u="none" strike="noStrike" cap="none">
                <a:solidFill>
                  <a:srgbClr val="F3F3F3"/>
                </a:solidFill>
                <a:latin typeface="Livvic"/>
                <a:ea typeface="Livvic"/>
                <a:cs typeface="Livvic"/>
                <a:sym typeface="Livvic"/>
              </a:defRPr>
            </a:lvl9pPr>
          </a:lstStyle>
          <a:p>
            <a:r>
              <a:rPr lang="en-US" dirty="0"/>
              <a:t>Data Analysis</a:t>
            </a:r>
          </a:p>
        </p:txBody>
      </p:sp>
      <p:sp>
        <p:nvSpPr>
          <p:cNvPr id="13" name="Arrow: Down 12">
            <a:extLst>
              <a:ext uri="{FF2B5EF4-FFF2-40B4-BE49-F238E27FC236}">
                <a16:creationId xmlns:a16="http://schemas.microsoft.com/office/drawing/2014/main" id="{9821AC99-C7D6-A307-3DD4-26B65D28AAE1}"/>
              </a:ext>
            </a:extLst>
          </p:cNvPr>
          <p:cNvSpPr/>
          <p:nvPr/>
        </p:nvSpPr>
        <p:spPr>
          <a:xfrm>
            <a:off x="7402441" y="871060"/>
            <a:ext cx="557212" cy="75151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01E7A27-19B4-432E-151E-9791A0F86CDF}"/>
              </a:ext>
            </a:extLst>
          </p:cNvPr>
          <p:cNvSpPr txBox="1"/>
          <p:nvPr/>
        </p:nvSpPr>
        <p:spPr>
          <a:xfrm>
            <a:off x="8833247" y="4746423"/>
            <a:ext cx="914400" cy="307777"/>
          </a:xfrm>
          <a:prstGeom prst="rect">
            <a:avLst/>
          </a:prstGeom>
          <a:noFill/>
        </p:spPr>
        <p:txBody>
          <a:bodyPr wrap="square" rtlCol="0">
            <a:spAutoFit/>
          </a:bodyPr>
          <a:lstStyle/>
          <a:p>
            <a:r>
              <a:rPr lang="en-US" dirty="0"/>
              <a:t>10</a:t>
            </a:r>
          </a:p>
        </p:txBody>
      </p:sp>
      <p:sp>
        <p:nvSpPr>
          <p:cNvPr id="15" name="Google Shape;191;p29">
            <a:extLst>
              <a:ext uri="{FF2B5EF4-FFF2-40B4-BE49-F238E27FC236}">
                <a16:creationId xmlns:a16="http://schemas.microsoft.com/office/drawing/2014/main" id="{85707244-D9FF-C11A-0942-17E88ECE07C3}"/>
              </a:ext>
            </a:extLst>
          </p:cNvPr>
          <p:cNvSpPr/>
          <p:nvPr/>
        </p:nvSpPr>
        <p:spPr>
          <a:xfrm>
            <a:off x="451400" y="1599685"/>
            <a:ext cx="2219982" cy="2781196"/>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3;p29">
            <a:extLst>
              <a:ext uri="{FF2B5EF4-FFF2-40B4-BE49-F238E27FC236}">
                <a16:creationId xmlns:a16="http://schemas.microsoft.com/office/drawing/2014/main" id="{EAC7EE3A-2579-DB88-92B2-29ED3F2F697F}"/>
              </a:ext>
            </a:extLst>
          </p:cNvPr>
          <p:cNvSpPr txBox="1">
            <a:spLocks/>
          </p:cNvSpPr>
          <p:nvPr/>
        </p:nvSpPr>
        <p:spPr>
          <a:xfrm>
            <a:off x="524028" y="2180054"/>
            <a:ext cx="2074726" cy="18055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9pPr>
          </a:lstStyle>
          <a:p>
            <a:pPr marL="171450" indent="-171450">
              <a:buFont typeface="Arial" panose="020B0604020202020204" pitchFamily="34" charset="0"/>
              <a:buChar char="•"/>
            </a:pPr>
            <a:r>
              <a:rPr lang="en-US" sz="1200"/>
              <a:t>Core domain in this project</a:t>
            </a:r>
          </a:p>
          <a:p>
            <a:pPr marL="171450" indent="-171450">
              <a:buFont typeface="Arial" panose="020B0604020202020204" pitchFamily="34" charset="0"/>
              <a:buChar char="•"/>
            </a:pPr>
            <a:endParaRPr lang="en-US" sz="1200"/>
          </a:p>
          <a:p>
            <a:pPr marL="171450" indent="-171450">
              <a:buFont typeface="Arial" panose="020B0604020202020204" pitchFamily="34" charset="0"/>
              <a:buChar char="•"/>
            </a:pPr>
            <a:r>
              <a:rPr lang="en-US" sz="1200"/>
              <a:t>Grid Search Cross Validation</a:t>
            </a:r>
          </a:p>
          <a:p>
            <a:pPr marL="171450" indent="-171450">
              <a:buFont typeface="Arial" panose="020B0604020202020204" pitchFamily="34" charset="0"/>
              <a:buChar char="•"/>
            </a:pPr>
            <a:endParaRPr lang="en-US" sz="1200"/>
          </a:p>
          <a:p>
            <a:pPr marL="171450" indent="-171450">
              <a:buFont typeface="Arial" panose="020B0604020202020204" pitchFamily="34" charset="0"/>
              <a:buChar char="•"/>
            </a:pPr>
            <a:r>
              <a:rPr lang="en-US" sz="1200"/>
              <a:t>Algorithm Selection</a:t>
            </a:r>
          </a:p>
          <a:p>
            <a:pPr marL="171450" indent="-171450">
              <a:buFont typeface="Arial" panose="020B0604020202020204" pitchFamily="34" charset="0"/>
              <a:buChar char="•"/>
            </a:pPr>
            <a:endParaRPr lang="en-US" sz="1200"/>
          </a:p>
          <a:p>
            <a:pPr marL="171450" indent="-171450">
              <a:buFont typeface="Arial" panose="020B0604020202020204" pitchFamily="34" charset="0"/>
              <a:buChar char="•"/>
            </a:pPr>
            <a:r>
              <a:rPr lang="en-US" sz="1200"/>
              <a:t>Model Training and Evaluation</a:t>
            </a:r>
          </a:p>
          <a:p>
            <a:pPr marL="171450" indent="-171450">
              <a:buFont typeface="Arial" panose="020B0604020202020204" pitchFamily="34" charset="0"/>
              <a:buChar char="•"/>
            </a:pPr>
            <a:endParaRPr lang="en-US" sz="1200"/>
          </a:p>
          <a:p>
            <a:pPr marL="171450" indent="-171450">
              <a:buFont typeface="Arial" panose="020B0604020202020204" pitchFamily="34" charset="0"/>
              <a:buChar char="•"/>
            </a:pPr>
            <a:r>
              <a:rPr lang="en-US" sz="1200"/>
              <a:t>Presenting Accuracy result </a:t>
            </a:r>
            <a:endParaRPr lang="en-US" sz="1200" dirty="0"/>
          </a:p>
        </p:txBody>
      </p:sp>
      <p:sp>
        <p:nvSpPr>
          <p:cNvPr id="17" name="Google Shape;194;p29">
            <a:extLst>
              <a:ext uri="{FF2B5EF4-FFF2-40B4-BE49-F238E27FC236}">
                <a16:creationId xmlns:a16="http://schemas.microsoft.com/office/drawing/2014/main" id="{AE741F33-5C85-49E5-6AB8-B50F10DF0ED3}"/>
              </a:ext>
            </a:extLst>
          </p:cNvPr>
          <p:cNvSpPr txBox="1">
            <a:spLocks/>
          </p:cNvSpPr>
          <p:nvPr/>
        </p:nvSpPr>
        <p:spPr>
          <a:xfrm>
            <a:off x="468147" y="1599685"/>
            <a:ext cx="2173616"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800"/>
              <a:buFont typeface="Livvic"/>
              <a:buNone/>
              <a:defRPr sz="1800" b="1" i="0" u="none" strike="noStrike" cap="none">
                <a:solidFill>
                  <a:srgbClr val="F3F3F3"/>
                </a:solidFill>
                <a:latin typeface="Livvic"/>
                <a:ea typeface="Livvic"/>
                <a:cs typeface="Livvic"/>
                <a:sym typeface="Livvic"/>
              </a:defRPr>
            </a:lvl1pPr>
            <a:lvl2pPr marR="0" lvl="1" algn="l" rtl="0">
              <a:lnSpc>
                <a:spcPct val="100000"/>
              </a:lnSpc>
              <a:spcBef>
                <a:spcPts val="0"/>
              </a:spcBef>
              <a:spcAft>
                <a:spcPts val="0"/>
              </a:spcAft>
              <a:buClr>
                <a:srgbClr val="F3F3F3"/>
              </a:buClr>
              <a:buSzPts val="1800"/>
              <a:buFont typeface="Livvic"/>
              <a:buNone/>
              <a:defRPr sz="1800" b="1" i="0" u="none" strike="noStrike" cap="none">
                <a:solidFill>
                  <a:srgbClr val="F3F3F3"/>
                </a:solidFill>
                <a:latin typeface="Livvic"/>
                <a:ea typeface="Livvic"/>
                <a:cs typeface="Livvic"/>
                <a:sym typeface="Livvic"/>
              </a:defRPr>
            </a:lvl2pPr>
            <a:lvl3pPr marR="0" lvl="2" algn="l" rtl="0">
              <a:lnSpc>
                <a:spcPct val="100000"/>
              </a:lnSpc>
              <a:spcBef>
                <a:spcPts val="0"/>
              </a:spcBef>
              <a:spcAft>
                <a:spcPts val="0"/>
              </a:spcAft>
              <a:buClr>
                <a:srgbClr val="F3F3F3"/>
              </a:buClr>
              <a:buSzPts val="1800"/>
              <a:buFont typeface="Livvic"/>
              <a:buNone/>
              <a:defRPr sz="1800" b="1" i="0" u="none" strike="noStrike" cap="none">
                <a:solidFill>
                  <a:srgbClr val="F3F3F3"/>
                </a:solidFill>
                <a:latin typeface="Livvic"/>
                <a:ea typeface="Livvic"/>
                <a:cs typeface="Livvic"/>
                <a:sym typeface="Livvic"/>
              </a:defRPr>
            </a:lvl3pPr>
            <a:lvl4pPr marR="0" lvl="3" algn="l" rtl="0">
              <a:lnSpc>
                <a:spcPct val="100000"/>
              </a:lnSpc>
              <a:spcBef>
                <a:spcPts val="0"/>
              </a:spcBef>
              <a:spcAft>
                <a:spcPts val="0"/>
              </a:spcAft>
              <a:buClr>
                <a:srgbClr val="F3F3F3"/>
              </a:buClr>
              <a:buSzPts val="1800"/>
              <a:buFont typeface="Livvic"/>
              <a:buNone/>
              <a:defRPr sz="1800" b="1" i="0" u="none" strike="noStrike" cap="none">
                <a:solidFill>
                  <a:srgbClr val="F3F3F3"/>
                </a:solidFill>
                <a:latin typeface="Livvic"/>
                <a:ea typeface="Livvic"/>
                <a:cs typeface="Livvic"/>
                <a:sym typeface="Livvic"/>
              </a:defRPr>
            </a:lvl4pPr>
            <a:lvl5pPr marR="0" lvl="4" algn="l" rtl="0">
              <a:lnSpc>
                <a:spcPct val="100000"/>
              </a:lnSpc>
              <a:spcBef>
                <a:spcPts val="0"/>
              </a:spcBef>
              <a:spcAft>
                <a:spcPts val="0"/>
              </a:spcAft>
              <a:buClr>
                <a:srgbClr val="F3F3F3"/>
              </a:buClr>
              <a:buSzPts val="1800"/>
              <a:buFont typeface="Livvic"/>
              <a:buNone/>
              <a:defRPr sz="1800" b="1" i="0" u="none" strike="noStrike" cap="none">
                <a:solidFill>
                  <a:srgbClr val="F3F3F3"/>
                </a:solidFill>
                <a:latin typeface="Livvic"/>
                <a:ea typeface="Livvic"/>
                <a:cs typeface="Livvic"/>
                <a:sym typeface="Livvic"/>
              </a:defRPr>
            </a:lvl5pPr>
            <a:lvl6pPr marR="0" lvl="5" algn="l" rtl="0">
              <a:lnSpc>
                <a:spcPct val="100000"/>
              </a:lnSpc>
              <a:spcBef>
                <a:spcPts val="0"/>
              </a:spcBef>
              <a:spcAft>
                <a:spcPts val="0"/>
              </a:spcAft>
              <a:buClr>
                <a:srgbClr val="F3F3F3"/>
              </a:buClr>
              <a:buSzPts val="1800"/>
              <a:buFont typeface="Livvic"/>
              <a:buNone/>
              <a:defRPr sz="1800" b="1" i="0" u="none" strike="noStrike" cap="none">
                <a:solidFill>
                  <a:srgbClr val="F3F3F3"/>
                </a:solidFill>
                <a:latin typeface="Livvic"/>
                <a:ea typeface="Livvic"/>
                <a:cs typeface="Livvic"/>
                <a:sym typeface="Livvic"/>
              </a:defRPr>
            </a:lvl6pPr>
            <a:lvl7pPr marR="0" lvl="6" algn="l" rtl="0">
              <a:lnSpc>
                <a:spcPct val="100000"/>
              </a:lnSpc>
              <a:spcBef>
                <a:spcPts val="0"/>
              </a:spcBef>
              <a:spcAft>
                <a:spcPts val="0"/>
              </a:spcAft>
              <a:buClr>
                <a:srgbClr val="F3F3F3"/>
              </a:buClr>
              <a:buSzPts val="1800"/>
              <a:buFont typeface="Livvic"/>
              <a:buNone/>
              <a:defRPr sz="1800" b="1" i="0" u="none" strike="noStrike" cap="none">
                <a:solidFill>
                  <a:srgbClr val="F3F3F3"/>
                </a:solidFill>
                <a:latin typeface="Livvic"/>
                <a:ea typeface="Livvic"/>
                <a:cs typeface="Livvic"/>
                <a:sym typeface="Livvic"/>
              </a:defRPr>
            </a:lvl7pPr>
            <a:lvl8pPr marR="0" lvl="7" algn="l" rtl="0">
              <a:lnSpc>
                <a:spcPct val="100000"/>
              </a:lnSpc>
              <a:spcBef>
                <a:spcPts val="0"/>
              </a:spcBef>
              <a:spcAft>
                <a:spcPts val="0"/>
              </a:spcAft>
              <a:buClr>
                <a:srgbClr val="F3F3F3"/>
              </a:buClr>
              <a:buSzPts val="1800"/>
              <a:buFont typeface="Livvic"/>
              <a:buNone/>
              <a:defRPr sz="1800" b="1" i="0" u="none" strike="noStrike" cap="none">
                <a:solidFill>
                  <a:srgbClr val="F3F3F3"/>
                </a:solidFill>
                <a:latin typeface="Livvic"/>
                <a:ea typeface="Livvic"/>
                <a:cs typeface="Livvic"/>
                <a:sym typeface="Livvic"/>
              </a:defRPr>
            </a:lvl8pPr>
            <a:lvl9pPr marR="0" lvl="8" algn="l" rtl="0">
              <a:lnSpc>
                <a:spcPct val="100000"/>
              </a:lnSpc>
              <a:spcBef>
                <a:spcPts val="0"/>
              </a:spcBef>
              <a:spcAft>
                <a:spcPts val="0"/>
              </a:spcAft>
              <a:buClr>
                <a:srgbClr val="F3F3F3"/>
              </a:buClr>
              <a:buSzPts val="1800"/>
              <a:buFont typeface="Livvic"/>
              <a:buNone/>
              <a:defRPr sz="1800" b="1" i="0" u="none" strike="noStrike" cap="none">
                <a:solidFill>
                  <a:srgbClr val="F3F3F3"/>
                </a:solidFill>
                <a:latin typeface="Livvic"/>
                <a:ea typeface="Livvic"/>
                <a:cs typeface="Livvic"/>
                <a:sym typeface="Livvic"/>
              </a:defRPr>
            </a:lvl9pPr>
          </a:lstStyle>
          <a:p>
            <a:r>
              <a:rPr lang="en-US"/>
              <a:t>Machine Learning</a:t>
            </a:r>
            <a:endParaRPr lang="en-US" dirty="0"/>
          </a:p>
        </p:txBody>
      </p:sp>
    </p:spTree>
    <p:extLst>
      <p:ext uri="{BB962C8B-B14F-4D97-AF65-F5344CB8AC3E}">
        <p14:creationId xmlns:p14="http://schemas.microsoft.com/office/powerpoint/2010/main" val="4123372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1"/>
        <p:cNvGrpSpPr/>
        <p:nvPr/>
      </p:nvGrpSpPr>
      <p:grpSpPr>
        <a:xfrm>
          <a:off x="0" y="0"/>
          <a:ext cx="0" cy="0"/>
          <a:chOff x="0" y="0"/>
          <a:chExt cx="0" cy="0"/>
        </a:xfrm>
      </p:grpSpPr>
      <p:sp>
        <p:nvSpPr>
          <p:cNvPr id="163" name="Google Shape;163;p27"/>
          <p:cNvSpPr/>
          <p:nvPr/>
        </p:nvSpPr>
        <p:spPr>
          <a:xfrm>
            <a:off x="280984" y="274932"/>
            <a:ext cx="2991000" cy="89670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7"/>
          <p:cNvSpPr txBox="1">
            <a:spLocks noGrp="1"/>
          </p:cNvSpPr>
          <p:nvPr>
            <p:ph type="subTitle" idx="1"/>
          </p:nvPr>
        </p:nvSpPr>
        <p:spPr>
          <a:xfrm flipH="1">
            <a:off x="452048" y="1577400"/>
            <a:ext cx="3103928" cy="670687"/>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sz="1400" dirty="0"/>
              <a:t>Reducing Mortality Rates with help of machine learning</a:t>
            </a:r>
          </a:p>
          <a:p>
            <a:pPr marL="0" lvl="0" indent="0" algn="l" rtl="0">
              <a:spcBef>
                <a:spcPts val="0"/>
              </a:spcBef>
              <a:spcAft>
                <a:spcPts val="0"/>
              </a:spcAft>
            </a:pPr>
            <a:endParaRPr lang="en-US" sz="1400" dirty="0"/>
          </a:p>
        </p:txBody>
      </p:sp>
      <p:sp>
        <p:nvSpPr>
          <p:cNvPr id="165" name="Google Shape;165;p27"/>
          <p:cNvSpPr txBox="1">
            <a:spLocks noGrp="1"/>
          </p:cNvSpPr>
          <p:nvPr>
            <p:ph type="title"/>
          </p:nvPr>
        </p:nvSpPr>
        <p:spPr>
          <a:xfrm>
            <a:off x="-646261" y="241244"/>
            <a:ext cx="3498000" cy="896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Aims &amp; Goals</a:t>
            </a:r>
            <a:endParaRPr dirty="0"/>
          </a:p>
        </p:txBody>
      </p:sp>
      <p:sp>
        <p:nvSpPr>
          <p:cNvPr id="167" name="Google Shape;167;p27"/>
          <p:cNvSpPr/>
          <p:nvPr/>
        </p:nvSpPr>
        <p:spPr>
          <a:xfrm>
            <a:off x="0" y="1577400"/>
            <a:ext cx="362100" cy="198870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24" name="Picture 4" descr="What is Machine Learning Course| Its Importance and Types-FORE">
            <a:extLst>
              <a:ext uri="{FF2B5EF4-FFF2-40B4-BE49-F238E27FC236}">
                <a16:creationId xmlns:a16="http://schemas.microsoft.com/office/drawing/2014/main" id="{9D25312B-61DF-D0F8-55E6-219DCA3B0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0324" y="2620360"/>
            <a:ext cx="3717138" cy="227493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Understand These 5 Risks to Prevent Cardiovascular Diseases | DMoose">
            <a:extLst>
              <a:ext uri="{FF2B5EF4-FFF2-40B4-BE49-F238E27FC236}">
                <a16:creationId xmlns:a16="http://schemas.microsoft.com/office/drawing/2014/main" id="{BA04DD3B-E9BA-6FCF-97FA-162F451177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7942" y="0"/>
            <a:ext cx="37719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Activities to Keep Your Heart Healthy - Manipal Hospitals">
            <a:extLst>
              <a:ext uri="{FF2B5EF4-FFF2-40B4-BE49-F238E27FC236}">
                <a16:creationId xmlns:a16="http://schemas.microsoft.com/office/drawing/2014/main" id="{DEA799D8-0660-5535-DC9D-83226B1961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4084" y="2437171"/>
            <a:ext cx="3655757" cy="2728358"/>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64;p27">
            <a:extLst>
              <a:ext uri="{FF2B5EF4-FFF2-40B4-BE49-F238E27FC236}">
                <a16:creationId xmlns:a16="http://schemas.microsoft.com/office/drawing/2014/main" id="{E9715FE8-D8DC-4424-7A80-E868F0FCAE8B}"/>
              </a:ext>
            </a:extLst>
          </p:cNvPr>
          <p:cNvSpPr txBox="1">
            <a:spLocks/>
          </p:cNvSpPr>
          <p:nvPr/>
        </p:nvSpPr>
        <p:spPr>
          <a:xfrm flipH="1">
            <a:off x="452048" y="2230334"/>
            <a:ext cx="3103928" cy="6706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000000"/>
              </a:buClr>
              <a:buSzPts val="1200"/>
              <a:buFont typeface="Catamaran Light"/>
              <a:buNone/>
              <a:defRPr sz="1200" b="0" i="0" u="none" strike="noStrike" cap="none">
                <a:solidFill>
                  <a:srgbClr val="434343"/>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marL="171450" indent="-171450" algn="l">
              <a:buFont typeface="Arial" panose="020B0604020202020204" pitchFamily="34" charset="0"/>
              <a:buChar char="•"/>
            </a:pPr>
            <a:r>
              <a:rPr lang="en-US" sz="1400" dirty="0"/>
              <a:t>Empowering Patients</a:t>
            </a:r>
          </a:p>
        </p:txBody>
      </p:sp>
      <p:pic>
        <p:nvPicPr>
          <p:cNvPr id="5" name="Picture 6" descr="Preventing Congestive Heart Failure With Lifestyle">
            <a:extLst>
              <a:ext uri="{FF2B5EF4-FFF2-40B4-BE49-F238E27FC236}">
                <a16:creationId xmlns:a16="http://schemas.microsoft.com/office/drawing/2014/main" id="{028D7737-0F1C-686F-4A4C-790DFB341A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54085" y="0"/>
            <a:ext cx="3655757" cy="2437171"/>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64;p27">
            <a:extLst>
              <a:ext uri="{FF2B5EF4-FFF2-40B4-BE49-F238E27FC236}">
                <a16:creationId xmlns:a16="http://schemas.microsoft.com/office/drawing/2014/main" id="{AA67CBDA-49C1-156B-DFF9-7E3103D22B81}"/>
              </a:ext>
            </a:extLst>
          </p:cNvPr>
          <p:cNvSpPr txBox="1">
            <a:spLocks/>
          </p:cNvSpPr>
          <p:nvPr/>
        </p:nvSpPr>
        <p:spPr>
          <a:xfrm flipH="1">
            <a:off x="452048" y="2815900"/>
            <a:ext cx="3103928" cy="6706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000000"/>
              </a:buClr>
              <a:buSzPts val="1200"/>
              <a:buFont typeface="Catamaran Light"/>
              <a:buNone/>
              <a:defRPr sz="1200" b="0" i="0" u="none" strike="noStrike" cap="none">
                <a:solidFill>
                  <a:srgbClr val="434343"/>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marL="171450" indent="-171450" algn="l">
              <a:buFont typeface="Arial" panose="020B0604020202020204" pitchFamily="34" charset="0"/>
              <a:buChar char="•"/>
            </a:pPr>
            <a:r>
              <a:rPr lang="en-US" sz="1400" dirty="0"/>
              <a:t>Reducing Healthcare Costs </a:t>
            </a:r>
          </a:p>
        </p:txBody>
      </p:sp>
      <p:sp>
        <p:nvSpPr>
          <p:cNvPr id="8" name="Google Shape;164;p27">
            <a:extLst>
              <a:ext uri="{FF2B5EF4-FFF2-40B4-BE49-F238E27FC236}">
                <a16:creationId xmlns:a16="http://schemas.microsoft.com/office/drawing/2014/main" id="{424C593E-5726-3521-9F6D-E498428F44A0}"/>
              </a:ext>
            </a:extLst>
          </p:cNvPr>
          <p:cNvSpPr txBox="1">
            <a:spLocks/>
          </p:cNvSpPr>
          <p:nvPr/>
        </p:nvSpPr>
        <p:spPr>
          <a:xfrm flipH="1">
            <a:off x="452048" y="3431963"/>
            <a:ext cx="3103928" cy="6706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000000"/>
              </a:buClr>
              <a:buSzPts val="1200"/>
              <a:buFont typeface="Catamaran Light"/>
              <a:buNone/>
              <a:defRPr sz="1200" b="0" i="0" u="none" strike="noStrike" cap="none">
                <a:solidFill>
                  <a:srgbClr val="434343"/>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marL="171450" indent="-171450" algn="l">
              <a:buFont typeface="Arial" panose="020B0604020202020204" pitchFamily="34" charset="0"/>
              <a:buChar char="•"/>
            </a:pPr>
            <a:r>
              <a:rPr lang="en-US" sz="1400" dirty="0"/>
              <a:t>Enhancing Public Health</a:t>
            </a:r>
          </a:p>
        </p:txBody>
      </p:sp>
      <p:pic>
        <p:nvPicPr>
          <p:cNvPr id="5130" name="Picture 10" descr="AI Reducing Healthcare Costs: Actual Numbers from 7 Startups - Glorium  Technologies">
            <a:extLst>
              <a:ext uri="{FF2B5EF4-FFF2-40B4-BE49-F238E27FC236}">
                <a16:creationId xmlns:a16="http://schemas.microsoft.com/office/drawing/2014/main" id="{23B05E79-4969-CE7A-5633-FD928088B4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41377" y="-7739"/>
            <a:ext cx="3965029" cy="243717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ardiovascular Research: Projections into 2035 - Worldwide">
            <a:extLst>
              <a:ext uri="{FF2B5EF4-FFF2-40B4-BE49-F238E27FC236}">
                <a16:creationId xmlns:a16="http://schemas.microsoft.com/office/drawing/2014/main" id="{4D2BD7EB-55C4-6BAF-24F9-B993EAE2402E}"/>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040257" y="2415803"/>
            <a:ext cx="2904640" cy="2749726"/>
          </a:xfrm>
          <a:prstGeom prst="rect">
            <a:avLst/>
          </a:prstGeom>
          <a:noFill/>
          <a:ln>
            <a:noFill/>
          </a:ln>
        </p:spPr>
      </p:pic>
      <p:pic>
        <p:nvPicPr>
          <p:cNvPr id="5132" name="Picture 12" descr="Heart Health Awareness Month 2021">
            <a:extLst>
              <a:ext uri="{FF2B5EF4-FFF2-40B4-BE49-F238E27FC236}">
                <a16:creationId xmlns:a16="http://schemas.microsoft.com/office/drawing/2014/main" id="{4EC6F991-4246-329C-98DB-E4C6342D6B5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27890" y="112931"/>
            <a:ext cx="3645613" cy="2050026"/>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Heart Failure Treatment: Medications, Lifestyle, and More">
            <a:extLst>
              <a:ext uri="{FF2B5EF4-FFF2-40B4-BE49-F238E27FC236}">
                <a16:creationId xmlns:a16="http://schemas.microsoft.com/office/drawing/2014/main" id="{56B933E6-56E6-BB4A-EF41-E023DA73E51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16545" y="2514600"/>
            <a:ext cx="3656958" cy="243797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FD13BF9-D246-01DC-49E5-7FFAE878662C}"/>
              </a:ext>
            </a:extLst>
          </p:cNvPr>
          <p:cNvSpPr txBox="1"/>
          <p:nvPr/>
        </p:nvSpPr>
        <p:spPr>
          <a:xfrm>
            <a:off x="8833247" y="4746423"/>
            <a:ext cx="914400" cy="307777"/>
          </a:xfrm>
          <a:prstGeom prst="rect">
            <a:avLst/>
          </a:prstGeom>
          <a:noFill/>
        </p:spPr>
        <p:txBody>
          <a:bodyPr wrap="square" rtlCol="0">
            <a:spAutoFit/>
          </a:bodyPr>
          <a:lstStyle/>
          <a:p>
            <a:r>
              <a:rPr lang="en-US" dirty="0"/>
              <a:t>6</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4">
                                            <p:txEl>
                                              <p:pRg st="0" end="0"/>
                                            </p:txEl>
                                          </p:spTgt>
                                        </p:tgtEl>
                                        <p:attrNameLst>
                                          <p:attrName>style.visibility</p:attrName>
                                        </p:attrNameLst>
                                      </p:cBhvr>
                                      <p:to>
                                        <p:strVal val="visible"/>
                                      </p:to>
                                    </p:set>
                                    <p:animEffect transition="in" filter="wipe(left)">
                                      <p:cBhvr>
                                        <p:cTn id="7" dur="500"/>
                                        <p:tgtEl>
                                          <p:spTgt spid="164">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5124"/>
                                        </p:tgtEl>
                                        <p:attrNameLst>
                                          <p:attrName>style.visibility</p:attrName>
                                        </p:attrNameLst>
                                      </p:cBhvr>
                                      <p:to>
                                        <p:strVal val="visible"/>
                                      </p:to>
                                    </p:set>
                                    <p:animEffect transition="in" filter="wipe(left)">
                                      <p:cBhvr>
                                        <p:cTn id="10" dur="500"/>
                                        <p:tgtEl>
                                          <p:spTgt spid="5124"/>
                                        </p:tgtEl>
                                      </p:cBhvr>
                                    </p:animEffect>
                                  </p:childTnLst>
                                </p:cTn>
                              </p:par>
                              <p:par>
                                <p:cTn id="11" presetID="22" presetClass="entr" presetSubtype="8"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xit" presetSubtype="8" fill="hold" nodeType="clickEffect">
                                  <p:stCondLst>
                                    <p:cond delay="0"/>
                                  </p:stCondLst>
                                  <p:childTnLst>
                                    <p:animEffect transition="out" filter="wipe(left)">
                                      <p:cBhvr>
                                        <p:cTn id="17" dur="500"/>
                                        <p:tgtEl>
                                          <p:spTgt spid="5124"/>
                                        </p:tgtEl>
                                      </p:cBhvr>
                                    </p:animEffect>
                                    <p:set>
                                      <p:cBhvr>
                                        <p:cTn id="18" dur="1" fill="hold">
                                          <p:stCondLst>
                                            <p:cond delay="499"/>
                                          </p:stCondLst>
                                        </p:cTn>
                                        <p:tgtEl>
                                          <p:spTgt spid="5124"/>
                                        </p:tgtEl>
                                        <p:attrNameLst>
                                          <p:attrName>style.visibility</p:attrName>
                                        </p:attrNameLst>
                                      </p:cBhvr>
                                      <p:to>
                                        <p:strVal val="hidden"/>
                                      </p:to>
                                    </p:set>
                                  </p:childTnLst>
                                </p:cTn>
                              </p:par>
                              <p:par>
                                <p:cTn id="19" presetID="22" presetClass="exit" presetSubtype="8" fill="hold" nodeType="withEffect">
                                  <p:stCondLst>
                                    <p:cond delay="0"/>
                                  </p:stCondLst>
                                  <p:childTnLst>
                                    <p:animEffect transition="out" filter="wipe(left)">
                                      <p:cBhvr>
                                        <p:cTn id="20" dur="500"/>
                                        <p:tgtEl>
                                          <p:spTgt spid="3"/>
                                        </p:tgtEl>
                                      </p:cBhvr>
                                    </p:animEffect>
                                    <p:set>
                                      <p:cBhvr>
                                        <p:cTn id="21" dur="1" fill="hold">
                                          <p:stCondLst>
                                            <p:cond delay="499"/>
                                          </p:stCondLst>
                                        </p:cTn>
                                        <p:tgtEl>
                                          <p:spTgt spid="3"/>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par>
                                <p:cTn id="27" presetID="22" presetClass="entr" presetSubtype="8"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500"/>
                                        <p:tgtEl>
                                          <p:spTgt spid="5"/>
                                        </p:tgtEl>
                                      </p:cBhvr>
                                    </p:animEffect>
                                  </p:childTnLst>
                                </p:cTn>
                              </p:par>
                              <p:par>
                                <p:cTn id="30" presetID="22" presetClass="entr" presetSubtype="8" fill="hold" nodeType="withEffect">
                                  <p:stCondLst>
                                    <p:cond delay="0"/>
                                  </p:stCondLst>
                                  <p:childTnLst>
                                    <p:set>
                                      <p:cBhvr>
                                        <p:cTn id="31" dur="1" fill="hold">
                                          <p:stCondLst>
                                            <p:cond delay="0"/>
                                          </p:stCondLst>
                                        </p:cTn>
                                        <p:tgtEl>
                                          <p:spTgt spid="5128"/>
                                        </p:tgtEl>
                                        <p:attrNameLst>
                                          <p:attrName>style.visibility</p:attrName>
                                        </p:attrNameLst>
                                      </p:cBhvr>
                                      <p:to>
                                        <p:strVal val="visible"/>
                                      </p:to>
                                    </p:set>
                                    <p:animEffect transition="in" filter="wipe(left)">
                                      <p:cBhvr>
                                        <p:cTn id="32" dur="500"/>
                                        <p:tgtEl>
                                          <p:spTgt spid="512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xit" presetSubtype="8" fill="hold" nodeType="clickEffect">
                                  <p:stCondLst>
                                    <p:cond delay="0"/>
                                  </p:stCondLst>
                                  <p:childTnLst>
                                    <p:animEffect transition="out" filter="wipe(left)">
                                      <p:cBhvr>
                                        <p:cTn id="36" dur="500"/>
                                        <p:tgtEl>
                                          <p:spTgt spid="5"/>
                                        </p:tgtEl>
                                      </p:cBhvr>
                                    </p:animEffect>
                                    <p:set>
                                      <p:cBhvr>
                                        <p:cTn id="37" dur="1" fill="hold">
                                          <p:stCondLst>
                                            <p:cond delay="499"/>
                                          </p:stCondLst>
                                        </p:cTn>
                                        <p:tgtEl>
                                          <p:spTgt spid="5"/>
                                        </p:tgtEl>
                                        <p:attrNameLst>
                                          <p:attrName>style.visibility</p:attrName>
                                        </p:attrNameLst>
                                      </p:cBhvr>
                                      <p:to>
                                        <p:strVal val="hidden"/>
                                      </p:to>
                                    </p:set>
                                  </p:childTnLst>
                                </p:cTn>
                              </p:par>
                              <p:par>
                                <p:cTn id="38" presetID="22" presetClass="exit" presetSubtype="8" fill="hold" nodeType="withEffect">
                                  <p:stCondLst>
                                    <p:cond delay="0"/>
                                  </p:stCondLst>
                                  <p:childTnLst>
                                    <p:animEffect transition="out" filter="wipe(left)">
                                      <p:cBhvr>
                                        <p:cTn id="39" dur="500"/>
                                        <p:tgtEl>
                                          <p:spTgt spid="5128"/>
                                        </p:tgtEl>
                                      </p:cBhvr>
                                    </p:animEffect>
                                    <p:set>
                                      <p:cBhvr>
                                        <p:cTn id="40" dur="1" fill="hold">
                                          <p:stCondLst>
                                            <p:cond delay="499"/>
                                          </p:stCondLst>
                                        </p:cTn>
                                        <p:tgtEl>
                                          <p:spTgt spid="5128"/>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500"/>
                                        <p:tgtEl>
                                          <p:spTgt spid="7"/>
                                        </p:tgtEl>
                                      </p:cBhvr>
                                    </p:animEffect>
                                  </p:childTnLst>
                                </p:cTn>
                              </p:par>
                              <p:par>
                                <p:cTn id="46" presetID="22" presetClass="entr" presetSubtype="8" fill="hold" nodeType="withEffect">
                                  <p:stCondLst>
                                    <p:cond delay="0"/>
                                  </p:stCondLst>
                                  <p:childTnLst>
                                    <p:set>
                                      <p:cBhvr>
                                        <p:cTn id="47" dur="1" fill="hold">
                                          <p:stCondLst>
                                            <p:cond delay="0"/>
                                          </p:stCondLst>
                                        </p:cTn>
                                        <p:tgtEl>
                                          <p:spTgt spid="5130"/>
                                        </p:tgtEl>
                                        <p:attrNameLst>
                                          <p:attrName>style.visibility</p:attrName>
                                        </p:attrNameLst>
                                      </p:cBhvr>
                                      <p:to>
                                        <p:strVal val="visible"/>
                                      </p:to>
                                    </p:set>
                                    <p:animEffect transition="in" filter="wipe(left)">
                                      <p:cBhvr>
                                        <p:cTn id="48" dur="500"/>
                                        <p:tgtEl>
                                          <p:spTgt spid="5130"/>
                                        </p:tgtEl>
                                      </p:cBhvr>
                                    </p:animEffect>
                                  </p:childTnLst>
                                </p:cTn>
                              </p:par>
                              <p:par>
                                <p:cTn id="49" presetID="22" presetClass="entr" presetSubtype="8" fill="hold"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ipe(left)">
                                      <p:cBhvr>
                                        <p:cTn id="51" dur="50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xit" presetSubtype="8" fill="hold" nodeType="clickEffect">
                                  <p:stCondLst>
                                    <p:cond delay="0"/>
                                  </p:stCondLst>
                                  <p:childTnLst>
                                    <p:animEffect transition="out" filter="wipe(left)">
                                      <p:cBhvr>
                                        <p:cTn id="55" dur="500"/>
                                        <p:tgtEl>
                                          <p:spTgt spid="5130"/>
                                        </p:tgtEl>
                                      </p:cBhvr>
                                    </p:animEffect>
                                    <p:set>
                                      <p:cBhvr>
                                        <p:cTn id="56" dur="1" fill="hold">
                                          <p:stCondLst>
                                            <p:cond delay="499"/>
                                          </p:stCondLst>
                                        </p:cTn>
                                        <p:tgtEl>
                                          <p:spTgt spid="5130"/>
                                        </p:tgtEl>
                                        <p:attrNameLst>
                                          <p:attrName>style.visibility</p:attrName>
                                        </p:attrNameLst>
                                      </p:cBhvr>
                                      <p:to>
                                        <p:strVal val="hidden"/>
                                      </p:to>
                                    </p:set>
                                  </p:childTnLst>
                                </p:cTn>
                              </p:par>
                              <p:par>
                                <p:cTn id="57" presetID="22" presetClass="exit" presetSubtype="8" fill="hold" nodeType="withEffect">
                                  <p:stCondLst>
                                    <p:cond delay="0"/>
                                  </p:stCondLst>
                                  <p:childTnLst>
                                    <p:animEffect transition="out" filter="wipe(left)">
                                      <p:cBhvr>
                                        <p:cTn id="58" dur="500"/>
                                        <p:tgtEl>
                                          <p:spTgt spid="9"/>
                                        </p:tgtEl>
                                      </p:cBhvr>
                                    </p:animEffect>
                                    <p:set>
                                      <p:cBhvr>
                                        <p:cTn id="59" dur="1" fill="hold">
                                          <p:stCondLst>
                                            <p:cond delay="499"/>
                                          </p:stCondLst>
                                        </p:cTn>
                                        <p:tgtEl>
                                          <p:spTgt spid="9"/>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wipe(left)">
                                      <p:cBhvr>
                                        <p:cTn id="64" dur="500"/>
                                        <p:tgtEl>
                                          <p:spTgt spid="8"/>
                                        </p:tgtEl>
                                      </p:cBhvr>
                                    </p:animEffect>
                                  </p:childTnLst>
                                </p:cTn>
                              </p:par>
                              <p:par>
                                <p:cTn id="65" presetID="22" presetClass="entr" presetSubtype="8" fill="hold" nodeType="withEffect">
                                  <p:stCondLst>
                                    <p:cond delay="0"/>
                                  </p:stCondLst>
                                  <p:childTnLst>
                                    <p:set>
                                      <p:cBhvr>
                                        <p:cTn id="66" dur="1" fill="hold">
                                          <p:stCondLst>
                                            <p:cond delay="0"/>
                                          </p:stCondLst>
                                        </p:cTn>
                                        <p:tgtEl>
                                          <p:spTgt spid="5132"/>
                                        </p:tgtEl>
                                        <p:attrNameLst>
                                          <p:attrName>style.visibility</p:attrName>
                                        </p:attrNameLst>
                                      </p:cBhvr>
                                      <p:to>
                                        <p:strVal val="visible"/>
                                      </p:to>
                                    </p:set>
                                    <p:animEffect transition="in" filter="wipe(left)">
                                      <p:cBhvr>
                                        <p:cTn id="67" dur="500"/>
                                        <p:tgtEl>
                                          <p:spTgt spid="5132"/>
                                        </p:tgtEl>
                                      </p:cBhvr>
                                    </p:animEffect>
                                  </p:childTnLst>
                                </p:cTn>
                              </p:par>
                              <p:par>
                                <p:cTn id="68" presetID="22" presetClass="entr" presetSubtype="8" fill="hold" nodeType="withEffect">
                                  <p:stCondLst>
                                    <p:cond delay="0"/>
                                  </p:stCondLst>
                                  <p:childTnLst>
                                    <p:set>
                                      <p:cBhvr>
                                        <p:cTn id="69" dur="1" fill="hold">
                                          <p:stCondLst>
                                            <p:cond delay="0"/>
                                          </p:stCondLst>
                                        </p:cTn>
                                        <p:tgtEl>
                                          <p:spTgt spid="5134"/>
                                        </p:tgtEl>
                                        <p:attrNameLst>
                                          <p:attrName>style.visibility</p:attrName>
                                        </p:attrNameLst>
                                      </p:cBhvr>
                                      <p:to>
                                        <p:strVal val="visible"/>
                                      </p:to>
                                    </p:set>
                                    <p:animEffect transition="in" filter="wipe(left)">
                                      <p:cBhvr>
                                        <p:cTn id="70" dur="500"/>
                                        <p:tgtEl>
                                          <p:spTgt spid="5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build="p"/>
      <p:bldP spid="4" grpId="0"/>
      <p:bldP spid="7" grpId="0"/>
      <p:bldP spid="8" grpId="0"/>
    </p:bldLst>
  </p:timing>
</p:sld>
</file>

<file path=ppt/theme/theme1.xml><?xml version="1.0" encoding="utf-8"?>
<a:theme xmlns:a="http://schemas.openxmlformats.org/drawingml/2006/main" name="Engineering Project Proposal by Slidesgo">
  <a:themeElements>
    <a:clrScheme name="Simple Light">
      <a:dk1>
        <a:srgbClr val="434343"/>
      </a:dk1>
      <a:lt1>
        <a:srgbClr val="FFFFFF"/>
      </a:lt1>
      <a:dk2>
        <a:srgbClr val="595959"/>
      </a:dk2>
      <a:lt2>
        <a:srgbClr val="EEEEEE"/>
      </a:lt2>
      <a:accent1>
        <a:srgbClr val="908269"/>
      </a:accent1>
      <a:accent2>
        <a:srgbClr val="212121"/>
      </a:accent2>
      <a:accent3>
        <a:srgbClr val="CFC3AC"/>
      </a:accent3>
      <a:accent4>
        <a:srgbClr val="976E26"/>
      </a:accent4>
      <a:accent5>
        <a:srgbClr val="927D59"/>
      </a:accent5>
      <a:accent6>
        <a:srgbClr val="584F3E"/>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6966</TotalTime>
  <Words>3272</Words>
  <Application>Microsoft Office PowerPoint</Application>
  <PresentationFormat>On-screen Show (16:9)</PresentationFormat>
  <Paragraphs>301</Paragraphs>
  <Slides>37</Slides>
  <Notes>33</Notes>
  <HiddenSlides>6</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Roboto</vt:lpstr>
      <vt:lpstr>Poppins</vt:lpstr>
      <vt:lpstr>Fira Sans Extra Condensed Medium</vt:lpstr>
      <vt:lpstr>Söhne</vt:lpstr>
      <vt:lpstr>Poppins Medium</vt:lpstr>
      <vt:lpstr>Arial</vt:lpstr>
      <vt:lpstr>Livvic</vt:lpstr>
      <vt:lpstr>Catamaran Light</vt:lpstr>
      <vt:lpstr>Poppins Light</vt:lpstr>
      <vt:lpstr>Engineering Project Proposal by Slidesgo</vt:lpstr>
      <vt:lpstr>Data Analysis on Heart Disease Prediction Using Machine learning Algorithms</vt:lpstr>
      <vt:lpstr> Introduction</vt:lpstr>
      <vt:lpstr>PowerPoint Presentation</vt:lpstr>
      <vt:lpstr>PowerPoint Presentation</vt:lpstr>
      <vt:lpstr>PowerPoint Presentation</vt:lpstr>
      <vt:lpstr>Domain</vt:lpstr>
      <vt:lpstr>Domain</vt:lpstr>
      <vt:lpstr>Domain</vt:lpstr>
      <vt:lpstr>Aims &amp; Goals</vt:lpstr>
      <vt:lpstr>System Architecture</vt:lpstr>
      <vt:lpstr>Experimental Result</vt:lpstr>
      <vt:lpstr>PowerPoint Presentation</vt:lpstr>
      <vt:lpstr>Model Training And Evaluation</vt:lpstr>
      <vt:lpstr>PowerPoint Presentation</vt:lpstr>
      <vt:lpstr>Proposed Methods</vt:lpstr>
      <vt:lpstr>Proposed Methods</vt:lpstr>
      <vt:lpstr>Proposed Methods</vt:lpstr>
      <vt:lpstr>PowerPoint Presentation</vt:lpstr>
      <vt:lpstr>PowerPoint Presentation</vt:lpstr>
      <vt:lpstr>PowerPoint Presentation</vt:lpstr>
      <vt:lpstr>PowerPoint Presentation</vt:lpstr>
      <vt:lpstr>PowerPoint Presentation</vt:lpstr>
      <vt:lpstr>PowerPoint Presentation</vt:lpstr>
      <vt:lpstr>Comparing Accuracy</vt:lpstr>
      <vt:lpstr>Highest Accuracy Model</vt:lpstr>
      <vt:lpstr>Highest Accuracy Model</vt:lpstr>
      <vt:lpstr>Testing on unknown Dataset</vt:lpstr>
      <vt:lpstr>Testing on unknown Dataset</vt:lpstr>
      <vt:lpstr>PowerPoint Presentation</vt:lpstr>
      <vt:lpstr>Heart Disease Prediction Web App</vt:lpstr>
      <vt:lpstr>Heart Disease Prediction Web App</vt:lpstr>
      <vt:lpstr>PowerPoint Presentation</vt:lpstr>
      <vt:lpstr>PowerPoint Presentation</vt:lpstr>
      <vt:lpstr>PowerPoint Presentation</vt:lpstr>
      <vt:lpstr>Future Work and Further Extensions</vt:lpstr>
      <vt:lpstr>Thank you.</vt:lpstr>
      <vt:lpstr>Ready to Test the App?  Try it out, assess it, and embrace its potential! Heart Disease Prediction Web App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on Heart Disease Prediction with Machine learning Algorithms</dc:title>
  <cp:lastModifiedBy>Khaing Khant Kyaw</cp:lastModifiedBy>
  <cp:revision>40</cp:revision>
  <dcterms:modified xsi:type="dcterms:W3CDTF">2024-05-22T23:11:20Z</dcterms:modified>
</cp:coreProperties>
</file>